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19" r:id="rId1"/>
  </p:sldMasterIdLst>
  <p:notesMasterIdLst>
    <p:notesMasterId r:id="rId22"/>
  </p:notesMasterIdLst>
  <p:sldIdLst>
    <p:sldId id="256" r:id="rId2"/>
    <p:sldId id="303" r:id="rId3"/>
    <p:sldId id="304" r:id="rId4"/>
    <p:sldId id="328" r:id="rId5"/>
    <p:sldId id="258" r:id="rId6"/>
    <p:sldId id="318" r:id="rId7"/>
    <p:sldId id="317" r:id="rId8"/>
    <p:sldId id="319" r:id="rId9"/>
    <p:sldId id="329" r:id="rId10"/>
    <p:sldId id="320" r:id="rId11"/>
    <p:sldId id="321" r:id="rId12"/>
    <p:sldId id="322" r:id="rId13"/>
    <p:sldId id="323" r:id="rId14"/>
    <p:sldId id="324" r:id="rId15"/>
    <p:sldId id="325" r:id="rId16"/>
    <p:sldId id="326" r:id="rId17"/>
    <p:sldId id="327" r:id="rId18"/>
    <p:sldId id="310" r:id="rId19"/>
    <p:sldId id="316" r:id="rId20"/>
    <p:sldId id="300" r:id="rId2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17D5504-EC13-E856-EEF0-68A22F00BE4F}" v="120" dt="2025-04-16T04:44:36.511"/>
    <p1510:client id="{DF8CB280-F35F-409B-4FF7-B519FF1B2DE6}" v="714" dt="2025-04-16T02:05:36.79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10" autoAdjust="0"/>
    <p:restoredTop sz="94660"/>
  </p:normalViewPr>
  <p:slideViewPr>
    <p:cSldViewPr snapToGrid="0">
      <p:cViewPr varScale="1">
        <p:scale>
          <a:sx n="82" d="100"/>
          <a:sy n="82" d="100"/>
        </p:scale>
        <p:origin x="1435" y="6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5/10/relationships/revisionInfo" Target="revisionInfo.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4C8641-35E0-4A68-BB1B-01B64705D632}" type="datetimeFigureOut">
              <a:rPr lang="en-IN" smtClean="0"/>
              <a:t>15-07-2025</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1A60B0-391C-4295-83E8-07F6FDF1F2E2}" type="slidenum">
              <a:rPr lang="en-IN" smtClean="0"/>
              <a:t>‹#›</a:t>
            </a:fld>
            <a:endParaRPr lang="en-IN"/>
          </a:p>
        </p:txBody>
      </p:sp>
    </p:spTree>
    <p:extLst>
      <p:ext uri="{BB962C8B-B14F-4D97-AF65-F5344CB8AC3E}">
        <p14:creationId xmlns:p14="http://schemas.microsoft.com/office/powerpoint/2010/main" val="598243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21A60B0-391C-4295-83E8-07F6FDF1F2E2}" type="slidenum">
              <a:rPr lang="en-IN" smtClean="0"/>
              <a:t>8</a:t>
            </a:fld>
            <a:endParaRPr lang="en-IN"/>
          </a:p>
        </p:txBody>
      </p:sp>
    </p:spTree>
    <p:extLst>
      <p:ext uri="{BB962C8B-B14F-4D97-AF65-F5344CB8AC3E}">
        <p14:creationId xmlns:p14="http://schemas.microsoft.com/office/powerpoint/2010/main" val="24867970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512E8F-D168-B691-E8F7-56830FD6C0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74271AC-8278-0E6D-6A85-4E34A666131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3669DD1-9D43-D8F6-FCA4-06D2A82A8B26}"/>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8E9A9F41-B40A-21D8-9D86-B42BDCE2CABA}"/>
              </a:ext>
            </a:extLst>
          </p:cNvPr>
          <p:cNvSpPr>
            <a:spLocks noGrp="1"/>
          </p:cNvSpPr>
          <p:nvPr>
            <p:ph type="sldNum" sz="quarter" idx="5"/>
          </p:nvPr>
        </p:nvSpPr>
        <p:spPr/>
        <p:txBody>
          <a:bodyPr/>
          <a:lstStyle/>
          <a:p>
            <a:fld id="{821A60B0-391C-4295-83E8-07F6FDF1F2E2}" type="slidenum">
              <a:rPr lang="en-IN" smtClean="0"/>
              <a:t>10</a:t>
            </a:fld>
            <a:endParaRPr lang="en-IN"/>
          </a:p>
        </p:txBody>
      </p:sp>
    </p:spTree>
    <p:extLst>
      <p:ext uri="{BB962C8B-B14F-4D97-AF65-F5344CB8AC3E}">
        <p14:creationId xmlns:p14="http://schemas.microsoft.com/office/powerpoint/2010/main" val="17721420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FA5952-A9EE-2794-70D6-E51C2ECFB39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24E4A2-7846-E701-6647-91026429150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C85423-0AB5-FF9E-325D-40CD67423C00}"/>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F1D59C53-A1FE-19A0-412A-09653091ADBD}"/>
              </a:ext>
            </a:extLst>
          </p:cNvPr>
          <p:cNvSpPr>
            <a:spLocks noGrp="1"/>
          </p:cNvSpPr>
          <p:nvPr>
            <p:ph type="sldNum" sz="quarter" idx="5"/>
          </p:nvPr>
        </p:nvSpPr>
        <p:spPr/>
        <p:txBody>
          <a:bodyPr/>
          <a:lstStyle/>
          <a:p>
            <a:fld id="{821A60B0-391C-4295-83E8-07F6FDF1F2E2}" type="slidenum">
              <a:rPr lang="en-IN" smtClean="0"/>
              <a:t>11</a:t>
            </a:fld>
            <a:endParaRPr lang="en-IN"/>
          </a:p>
        </p:txBody>
      </p:sp>
    </p:spTree>
    <p:extLst>
      <p:ext uri="{BB962C8B-B14F-4D97-AF65-F5344CB8AC3E}">
        <p14:creationId xmlns:p14="http://schemas.microsoft.com/office/powerpoint/2010/main" val="10389973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502A18-3C04-9858-75E9-2B6B8473F3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D4BB982-6644-EF1A-351E-5CA053852D5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4E4F8C-4CCC-2A56-9567-882586F40D65}"/>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4AEDF0A6-03FF-1844-D348-69C8883F033B}"/>
              </a:ext>
            </a:extLst>
          </p:cNvPr>
          <p:cNvSpPr>
            <a:spLocks noGrp="1"/>
          </p:cNvSpPr>
          <p:nvPr>
            <p:ph type="sldNum" sz="quarter" idx="5"/>
          </p:nvPr>
        </p:nvSpPr>
        <p:spPr/>
        <p:txBody>
          <a:bodyPr/>
          <a:lstStyle/>
          <a:p>
            <a:fld id="{821A60B0-391C-4295-83E8-07F6FDF1F2E2}" type="slidenum">
              <a:rPr lang="en-IN" smtClean="0"/>
              <a:t>12</a:t>
            </a:fld>
            <a:endParaRPr lang="en-IN"/>
          </a:p>
        </p:txBody>
      </p:sp>
    </p:spTree>
    <p:extLst>
      <p:ext uri="{BB962C8B-B14F-4D97-AF65-F5344CB8AC3E}">
        <p14:creationId xmlns:p14="http://schemas.microsoft.com/office/powerpoint/2010/main" val="1025563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4C456A-2703-45D1-73EE-BA7361670DC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605E5E-905D-D8E4-57DE-83A4801BB6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970FD09-1286-06F5-F368-3614F8AB1AE3}"/>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3357B649-F848-83A3-065A-DA04408D29E6}"/>
              </a:ext>
            </a:extLst>
          </p:cNvPr>
          <p:cNvSpPr>
            <a:spLocks noGrp="1"/>
          </p:cNvSpPr>
          <p:nvPr>
            <p:ph type="sldNum" sz="quarter" idx="5"/>
          </p:nvPr>
        </p:nvSpPr>
        <p:spPr/>
        <p:txBody>
          <a:bodyPr/>
          <a:lstStyle/>
          <a:p>
            <a:fld id="{821A60B0-391C-4295-83E8-07F6FDF1F2E2}" type="slidenum">
              <a:rPr lang="en-IN" smtClean="0"/>
              <a:t>13</a:t>
            </a:fld>
            <a:endParaRPr lang="en-IN"/>
          </a:p>
        </p:txBody>
      </p:sp>
    </p:spTree>
    <p:extLst>
      <p:ext uri="{BB962C8B-B14F-4D97-AF65-F5344CB8AC3E}">
        <p14:creationId xmlns:p14="http://schemas.microsoft.com/office/powerpoint/2010/main" val="663009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950FA2-4B68-840D-942E-0D8A1122019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D64430A-7BD2-D889-EA44-A9E88B5C96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234CC35-B4AD-0407-F44E-B85767C9C0F7}"/>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9A569667-7ECB-CDDD-447B-BE75F1309572}"/>
              </a:ext>
            </a:extLst>
          </p:cNvPr>
          <p:cNvSpPr>
            <a:spLocks noGrp="1"/>
          </p:cNvSpPr>
          <p:nvPr>
            <p:ph type="sldNum" sz="quarter" idx="5"/>
          </p:nvPr>
        </p:nvSpPr>
        <p:spPr/>
        <p:txBody>
          <a:bodyPr/>
          <a:lstStyle/>
          <a:p>
            <a:fld id="{821A60B0-391C-4295-83E8-07F6FDF1F2E2}" type="slidenum">
              <a:rPr lang="en-IN" smtClean="0"/>
              <a:t>14</a:t>
            </a:fld>
            <a:endParaRPr lang="en-IN"/>
          </a:p>
        </p:txBody>
      </p:sp>
    </p:spTree>
    <p:extLst>
      <p:ext uri="{BB962C8B-B14F-4D97-AF65-F5344CB8AC3E}">
        <p14:creationId xmlns:p14="http://schemas.microsoft.com/office/powerpoint/2010/main" val="25993781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69804" cy="6874935"/>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8801775-92E0-47C4-9D7B-B3BA3DB1B971}" type="datetime1">
              <a:rPr lang="en-US" smtClean="0"/>
              <a:t>7/15/2025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8304040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AA9B7D-466C-4729-ADD1-3030911139F9}" type="datetime1">
              <a:rPr lang="en-US" smtClean="0"/>
              <a:t>7/15/2025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836005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F741A86-1C18-425E-A98E-CD3ED9FE9349}" type="datetime1">
              <a:rPr lang="en-US" smtClean="0"/>
              <a:t>7/15/2025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6930752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14A237-3AB4-4A81-8700-92AF520465D5}" type="datetime1">
              <a:rPr lang="en-US" smtClean="0"/>
              <a:t>7/15/2025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0431866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24C870-6302-4CBE-A8DC-AA0A6227282D}" type="datetime1">
              <a:rPr lang="en-US" smtClean="0"/>
              <a:t>7/15/2025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6406781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16A92B-12A4-4415-9EE4-739D01DB6C27}" type="datetime1">
              <a:rPr lang="en-US" smtClean="0"/>
              <a:t>7/15/2025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1065448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6A9E75-9960-4D0D-A2E9-978FD13A2CDE}" type="datetime1">
              <a:rPr lang="en-US" smtClean="0"/>
              <a:t>7/15/2025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1761473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90F98C-9AE8-4259-A7B6-9AC1EF2C05FB}" type="datetime1">
              <a:rPr lang="en-US" smtClean="0"/>
              <a:t>7/15/2025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591136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30A0F32-B67D-4F6E-9EE0-B68C6A69767B}" type="datetime1">
              <a:rPr lang="en-US" smtClean="0"/>
              <a:t>7/15/2025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286973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0AEB3EA-A3A8-4A51-932C-A8A60A52F085}" type="datetime1">
              <a:rPr lang="en-US" smtClean="0"/>
              <a:t>7/15/2025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3127783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FFF1531-3447-4452-9E82-04325135105A}" type="datetime1">
              <a:rPr lang="en-US" smtClean="0"/>
              <a:t>7/15/2025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175397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C58D5A-987E-4B68-BC83-5B271486C26A}" type="datetime1">
              <a:rPr lang="en-US" smtClean="0"/>
              <a:t>7/15/2025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3104117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9CDB6C5-AC6F-44A9-9EF5-67C99B8947FE}" type="datetime1">
              <a:rPr lang="en-US" smtClean="0"/>
              <a:t>7/15/2025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5041792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537633-11C2-4B6A-97A5-B98E38DE6D8A}" type="datetime1">
              <a:rPr lang="en-US" smtClean="0"/>
              <a:t>7/15/2025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7253593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2C2593A1-51E0-4896-8AB6-284DAA774275}" type="datetime1">
              <a:rPr lang="en-US" smtClean="0"/>
              <a:t>7/15/2025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309585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29BC96-9331-41C8-A579-62212177C17B}" type="datetime1">
              <a:rPr lang="en-US" smtClean="0"/>
              <a:t>7/15/2025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2338517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69805" cy="6874935"/>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DABE60E-6D40-4303-BD2D-003C8BF58892}" type="datetime1">
              <a:rPr lang="en-US" smtClean="0"/>
              <a:t>7/15/2025</a:t>
            </a:fld>
            <a:endParaRPr lang="en-US"/>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1782507652"/>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 id="2147483732" r:id="rId13"/>
    <p:sldLayoutId id="2147483733" r:id="rId14"/>
    <p:sldLayoutId id="2147483734" r:id="rId15"/>
    <p:sldLayoutId id="2147483735"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64289910-6FCF-D43A-125B-FC51FC2EA933}"/>
              </a:ext>
            </a:extLst>
          </p:cNvPr>
          <p:cNvSpPr/>
          <p:nvPr/>
        </p:nvSpPr>
        <p:spPr>
          <a:xfrm>
            <a:off x="2681576" y="2856875"/>
            <a:ext cx="3851968" cy="3479541"/>
          </a:xfrm>
          <a:custGeom>
            <a:avLst/>
            <a:gdLst/>
            <a:ahLst/>
            <a:cxnLst/>
            <a:rect l="l" t="t" r="r" b="b"/>
            <a:pathLst>
              <a:path w="6886193" h="9120740">
                <a:moveTo>
                  <a:pt x="0" y="0"/>
                </a:moveTo>
                <a:lnTo>
                  <a:pt x="6886193" y="0"/>
                </a:lnTo>
                <a:lnTo>
                  <a:pt x="6886193" y="9120739"/>
                </a:lnTo>
                <a:lnTo>
                  <a:pt x="0" y="9120739"/>
                </a:lnTo>
                <a:lnTo>
                  <a:pt x="0" y="0"/>
                </a:lnTo>
                <a:close/>
              </a:path>
            </a:pathLst>
          </a:custGeom>
          <a:blipFill>
            <a:blip r:embed="rId2"/>
            <a:stretch>
              <a:fillRect l="-16224" r="-16224"/>
            </a:stretch>
          </a:blipFill>
        </p:spPr>
        <p:txBody>
          <a:bodyPr/>
          <a:lstStyle/>
          <a:p>
            <a:endParaRPr lang="en-IN"/>
          </a:p>
        </p:txBody>
      </p:sp>
      <p:sp>
        <p:nvSpPr>
          <p:cNvPr id="2" name="Title 1"/>
          <p:cNvSpPr>
            <a:spLocks noGrp="1"/>
          </p:cNvSpPr>
          <p:nvPr>
            <p:ph type="ctrTitle"/>
          </p:nvPr>
        </p:nvSpPr>
        <p:spPr>
          <a:xfrm>
            <a:off x="985004" y="591444"/>
            <a:ext cx="7031751" cy="2265431"/>
          </a:xfrm>
        </p:spPr>
        <p:txBody>
          <a:bodyPr/>
          <a:lstStyle/>
          <a:p>
            <a:pPr algn="ctr"/>
            <a:r>
              <a:rPr lang="en-US" sz="2800" b="1" dirty="0">
                <a:solidFill>
                  <a:schemeClr val="tx1"/>
                </a:solidFill>
                <a:latin typeface="Times New Roman" panose="02020603050405020304" pitchFamily="18" charset="0"/>
                <a:ea typeface="+mj-lt"/>
                <a:cs typeface="Times New Roman" panose="02020603050405020304" pitchFamily="18" charset="0"/>
              </a:rPr>
              <a:t>PRISONSECURE</a:t>
            </a:r>
            <a:r>
              <a:rPr lang="en-US" sz="2800" dirty="0">
                <a:solidFill>
                  <a:schemeClr val="tx1"/>
                </a:solidFill>
                <a:latin typeface="Times New Roman" panose="02020603050405020304" pitchFamily="18" charset="0"/>
                <a:ea typeface="+mj-lt"/>
                <a:cs typeface="Times New Roman" panose="02020603050405020304" pitchFamily="18" charset="0"/>
              </a:rPr>
              <a:t>: </a:t>
            </a:r>
            <a:r>
              <a:rPr lang="en-US" sz="2800" b="1" dirty="0">
                <a:solidFill>
                  <a:schemeClr val="tx1"/>
                </a:solidFill>
                <a:latin typeface="Times New Roman" panose="02020603050405020304" pitchFamily="18" charset="0"/>
                <a:ea typeface="+mj-lt"/>
                <a:cs typeface="Times New Roman" panose="02020603050405020304" pitchFamily="18" charset="0"/>
              </a:rPr>
              <a:t>A SMART SURVEILLANCE</a:t>
            </a:r>
            <a:endParaRPr lang="en-US" sz="2800" b="1" dirty="0">
              <a:solidFill>
                <a:schemeClr val="tx1"/>
              </a:solidFill>
              <a:latin typeface="Times New Roman" panose="02020603050405020304" pitchFamily="18" charset="0"/>
              <a:cs typeface="Times New Roman" panose="02020603050405020304" pitchFamily="18" charset="0"/>
            </a:endParaRPr>
          </a:p>
          <a:p>
            <a:pPr algn="ctr"/>
            <a:r>
              <a:rPr lang="en-US" sz="2800" b="1" dirty="0">
                <a:solidFill>
                  <a:schemeClr val="tx1"/>
                </a:solidFill>
                <a:latin typeface="Times New Roman" panose="02020603050405020304" pitchFamily="18" charset="0"/>
                <a:ea typeface="+mj-lt"/>
                <a:cs typeface="Times New Roman" panose="02020603050405020304" pitchFamily="18" charset="0"/>
              </a:rPr>
              <a:t>SYSTEM FOR PRISONS USING DEEP</a:t>
            </a:r>
            <a:endParaRPr lang="en-GB" sz="2800" b="1" dirty="0">
              <a:latin typeface="Times New Roman" panose="02020603050405020304" pitchFamily="18" charset="0"/>
              <a:cs typeface="Times New Roman" panose="02020603050405020304" pitchFamily="18" charset="0"/>
            </a:endParaRPr>
          </a:p>
          <a:p>
            <a:pPr algn="ctr"/>
            <a:r>
              <a:rPr lang="en-US" sz="2800" b="1" dirty="0">
                <a:solidFill>
                  <a:schemeClr val="tx1"/>
                </a:solidFill>
                <a:latin typeface="Times New Roman" panose="02020603050405020304" pitchFamily="18" charset="0"/>
                <a:ea typeface="+mj-lt"/>
                <a:cs typeface="Times New Roman" panose="02020603050405020304" pitchFamily="18" charset="0"/>
              </a:rPr>
              <a:t>LEARNING</a:t>
            </a:r>
            <a:endParaRPr sz="2800" b="1"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D16B8212-4B71-3F42-4346-16A4F04BCDE4}"/>
              </a:ext>
            </a:extLst>
          </p:cNvPr>
          <p:cNvSpPr/>
          <p:nvPr/>
        </p:nvSpPr>
        <p:spPr>
          <a:xfrm>
            <a:off x="213360" y="172720"/>
            <a:ext cx="8788400" cy="652272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4EC9B575-8895-6DFE-EEBF-EE9B149C8C94}"/>
              </a:ext>
            </a:extLst>
          </p:cNvPr>
          <p:cNvSpPr txBox="1"/>
          <p:nvPr/>
        </p:nvSpPr>
        <p:spPr>
          <a:xfrm>
            <a:off x="994649" y="294323"/>
            <a:ext cx="6484140" cy="646331"/>
          </a:xfrm>
          <a:prstGeom prst="rect">
            <a:avLst/>
          </a:prstGeom>
          <a:noFill/>
        </p:spPr>
        <p:txBody>
          <a:bodyPr wrap="square" rtlCol="0">
            <a:spAutoFit/>
          </a:bodyPr>
          <a:lstStyle/>
          <a:p>
            <a:pPr algn="ctr"/>
            <a:r>
              <a:rPr lang="en-IN" dirty="0"/>
              <a:t>International Conference On Intelligent Systems And Digital Transformation (ICISD’25)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3D90B4-66F0-7C6A-E521-9DF2ABBE4C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45F4DE-59FC-AFB2-CBB2-55566AA44331}"/>
              </a:ext>
            </a:extLst>
          </p:cNvPr>
          <p:cNvSpPr>
            <a:spLocks noGrp="1"/>
          </p:cNvSpPr>
          <p:nvPr>
            <p:ph type="title"/>
          </p:nvPr>
        </p:nvSpPr>
        <p:spPr>
          <a:xfrm>
            <a:off x="536447" y="326136"/>
            <a:ext cx="6347713" cy="1320800"/>
          </a:xfrm>
        </p:spPr>
        <p:txBody>
          <a:bodyPr/>
          <a:lstStyle/>
          <a:p>
            <a:r>
              <a:rPr lang="en-IN" dirty="0"/>
              <a:t>WEAPON DETECTION MODULE</a:t>
            </a:r>
          </a:p>
        </p:txBody>
      </p:sp>
      <p:sp>
        <p:nvSpPr>
          <p:cNvPr id="3" name="Content Placeholder 2">
            <a:extLst>
              <a:ext uri="{FF2B5EF4-FFF2-40B4-BE49-F238E27FC236}">
                <a16:creationId xmlns:a16="http://schemas.microsoft.com/office/drawing/2014/main" id="{8C255D04-4BB4-DDA0-ACF2-F86187D0A960}"/>
              </a:ext>
            </a:extLst>
          </p:cNvPr>
          <p:cNvSpPr>
            <a:spLocks noGrp="1"/>
          </p:cNvSpPr>
          <p:nvPr>
            <p:ph idx="1"/>
          </p:nvPr>
        </p:nvSpPr>
        <p:spPr>
          <a:xfrm>
            <a:off x="609598" y="1088137"/>
            <a:ext cx="7446265" cy="2679192"/>
          </a:xfrm>
        </p:spPr>
        <p:txBody>
          <a:bodyPr/>
          <a:lstStyle/>
          <a:p>
            <a:pPr algn="just"/>
            <a:r>
              <a:rPr lang="en-US" dirty="0">
                <a:latin typeface="Arial" panose="020B0604020202020204" pitchFamily="34" charset="0"/>
                <a:cs typeface="Arial" panose="020B0604020202020204" pitchFamily="34" charset="0"/>
              </a:rPr>
              <a:t>The system uses a YOLOv11-based model to detect guns and knives in real time from surveillance footage. </a:t>
            </a:r>
          </a:p>
          <a:p>
            <a:pPr algn="just"/>
            <a:r>
              <a:rPr lang="en-US" dirty="0">
                <a:latin typeface="Arial" panose="020B0604020202020204" pitchFamily="34" charset="0"/>
                <a:cs typeface="Arial" panose="020B0604020202020204" pitchFamily="34" charset="0"/>
              </a:rPr>
              <a:t>YOLOv11(You Only Look Once version 11) is an advanced real-time object detection model known for its high speed and accuracy, building upon previous YOLO versions with improvements in feature extraction and prediction refinement.</a:t>
            </a:r>
          </a:p>
          <a:p>
            <a:pPr algn="just"/>
            <a:r>
              <a:rPr lang="en-US" dirty="0">
                <a:latin typeface="Arial" panose="020B0604020202020204" pitchFamily="34" charset="0"/>
                <a:cs typeface="Arial" panose="020B0604020202020204" pitchFamily="34" charset="0"/>
              </a:rPr>
              <a:t>Preprocessing (contrast enhancement, noise reduction) and hard negative mining help reduce false positives. </a:t>
            </a:r>
          </a:p>
          <a:p>
            <a:pPr algn="just"/>
            <a:endParaRPr lang="en-IN" dirty="0">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182F60D3-614D-0C3B-A2A1-B537BF10C137}"/>
              </a:ext>
            </a:extLst>
          </p:cNvPr>
          <p:cNvPicPr>
            <a:picLocks noChangeAspect="1"/>
          </p:cNvPicPr>
          <p:nvPr/>
        </p:nvPicPr>
        <p:blipFill>
          <a:blip r:embed="rId3"/>
          <a:srcRect l="12097" t="25737"/>
          <a:stretch/>
        </p:blipFill>
        <p:spPr>
          <a:xfrm>
            <a:off x="326133" y="3922777"/>
            <a:ext cx="8424675" cy="1847086"/>
          </a:xfrm>
          <a:prstGeom prst="rect">
            <a:avLst/>
          </a:prstGeom>
        </p:spPr>
      </p:pic>
      <p:sp>
        <p:nvSpPr>
          <p:cNvPr id="11" name="TextBox 10">
            <a:extLst>
              <a:ext uri="{FF2B5EF4-FFF2-40B4-BE49-F238E27FC236}">
                <a16:creationId xmlns:a16="http://schemas.microsoft.com/office/drawing/2014/main" id="{B09DEAED-B71A-EAB6-DB23-EEFCE050A787}"/>
              </a:ext>
            </a:extLst>
          </p:cNvPr>
          <p:cNvSpPr txBox="1"/>
          <p:nvPr/>
        </p:nvSpPr>
        <p:spPr>
          <a:xfrm>
            <a:off x="3145536" y="5788150"/>
            <a:ext cx="3849624" cy="369332"/>
          </a:xfrm>
          <a:prstGeom prst="rect">
            <a:avLst/>
          </a:prstGeom>
          <a:noFill/>
        </p:spPr>
        <p:txBody>
          <a:bodyPr wrap="square" rtlCol="0">
            <a:spAutoFit/>
          </a:bodyPr>
          <a:lstStyle/>
          <a:p>
            <a:r>
              <a:rPr lang="en-IN" dirty="0">
                <a:latin typeface="Arial" panose="020B0604020202020204" pitchFamily="34" charset="0"/>
                <a:cs typeface="Arial" panose="020B0604020202020204" pitchFamily="34" charset="0"/>
              </a:rPr>
              <a:t>Yolov11 architecture</a:t>
            </a:r>
          </a:p>
        </p:txBody>
      </p:sp>
    </p:spTree>
    <p:extLst>
      <p:ext uri="{BB962C8B-B14F-4D97-AF65-F5344CB8AC3E}">
        <p14:creationId xmlns:p14="http://schemas.microsoft.com/office/powerpoint/2010/main" val="10460271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02F7701-FCF1-80FE-DFEA-67309E035B9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9FFF93-AA3C-BD1E-2807-919D21CE479D}"/>
              </a:ext>
            </a:extLst>
          </p:cNvPr>
          <p:cNvSpPr>
            <a:spLocks noGrp="1"/>
          </p:cNvSpPr>
          <p:nvPr>
            <p:ph type="title"/>
          </p:nvPr>
        </p:nvSpPr>
        <p:spPr>
          <a:xfrm>
            <a:off x="497840" y="348416"/>
            <a:ext cx="6447501" cy="1320800"/>
          </a:xfrm>
        </p:spPr>
        <p:txBody>
          <a:bodyPr anchor="t">
            <a:normAutofit/>
          </a:bodyPr>
          <a:lstStyle/>
          <a:p>
            <a:r>
              <a:rPr lang="en-IN" dirty="0"/>
              <a:t>WEAPON DETECTION MODULE</a:t>
            </a:r>
          </a:p>
        </p:txBody>
      </p:sp>
      <p:sp>
        <p:nvSpPr>
          <p:cNvPr id="3" name="Content Placeholder 2">
            <a:extLst>
              <a:ext uri="{FF2B5EF4-FFF2-40B4-BE49-F238E27FC236}">
                <a16:creationId xmlns:a16="http://schemas.microsoft.com/office/drawing/2014/main" id="{54699F55-7263-651D-8D60-A7A234AEDE98}"/>
              </a:ext>
            </a:extLst>
          </p:cNvPr>
          <p:cNvSpPr>
            <a:spLocks noGrp="1"/>
          </p:cNvSpPr>
          <p:nvPr>
            <p:ph idx="1"/>
          </p:nvPr>
        </p:nvSpPr>
        <p:spPr>
          <a:xfrm>
            <a:off x="568645" y="714176"/>
            <a:ext cx="8095031" cy="3880773"/>
          </a:xfrm>
        </p:spPr>
        <p:txBody>
          <a:bodyPr>
            <a:normAutofit/>
          </a:bodyPr>
          <a:lstStyle/>
          <a:p>
            <a:pPr marL="0" indent="0" algn="just">
              <a:buNone/>
            </a:pPr>
            <a:r>
              <a:rPr lang="en-US" dirty="0">
                <a:latin typeface="Arial" panose="020B0604020202020204" pitchFamily="34" charset="0"/>
                <a:cs typeface="Arial" panose="020B0604020202020204" pitchFamily="34" charset="0"/>
              </a:rPr>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YOLOv11 was chosen for its high performance, achieving a </a:t>
            </a:r>
            <a:r>
              <a:rPr lang="en-US" b="1" dirty="0">
                <a:latin typeface="Arial" panose="020B0604020202020204" pitchFamily="34" charset="0"/>
                <a:cs typeface="Arial" panose="020B0604020202020204" pitchFamily="34" charset="0"/>
              </a:rPr>
              <a:t>mAP@0.5 of 0.9578</a:t>
            </a:r>
            <a:r>
              <a:rPr lang="en-US" dirty="0">
                <a:latin typeface="Arial" panose="020B0604020202020204" pitchFamily="34" charset="0"/>
                <a:cs typeface="Arial" panose="020B0604020202020204" pitchFamily="34" charset="0"/>
              </a:rPr>
              <a:t>, along with excellent </a:t>
            </a:r>
            <a:r>
              <a:rPr lang="en-US" b="1" dirty="0">
                <a:latin typeface="Arial" panose="020B0604020202020204" pitchFamily="34" charset="0"/>
                <a:cs typeface="Arial" panose="020B0604020202020204" pitchFamily="34" charset="0"/>
              </a:rPr>
              <a:t>precision</a:t>
            </a:r>
            <a:r>
              <a:rPr lang="en-US" dirty="0">
                <a:latin typeface="Arial" panose="020B0604020202020204" pitchFamily="34" charset="0"/>
                <a:cs typeface="Arial" panose="020B0604020202020204" pitchFamily="34" charset="0"/>
              </a:rPr>
              <a:t> and </a:t>
            </a:r>
            <a:r>
              <a:rPr lang="en-US" b="1" dirty="0">
                <a:latin typeface="Arial" panose="020B0604020202020204" pitchFamily="34" charset="0"/>
                <a:cs typeface="Arial" panose="020B0604020202020204" pitchFamily="34" charset="0"/>
              </a:rPr>
              <a:t>recall</a:t>
            </a:r>
            <a:r>
              <a:rPr lang="en-US" dirty="0">
                <a:latin typeface="Arial" panose="020B0604020202020204" pitchFamily="34" charset="0"/>
                <a:cs typeface="Arial" panose="020B0604020202020204" pitchFamily="34" charset="0"/>
              </a:rPr>
              <a:t> scores.</a:t>
            </a:r>
          </a:p>
          <a:p>
            <a:r>
              <a:rPr lang="en-US" b="1" dirty="0">
                <a:latin typeface="Arial" panose="020B0604020202020204" pitchFamily="34" charset="0"/>
                <a:cs typeface="Arial" panose="020B0604020202020204" pitchFamily="34" charset="0"/>
              </a:rPr>
              <a:t>Hyperparameter Optimization:</a:t>
            </a:r>
          </a:p>
          <a:p>
            <a:endParaRPr lang="en-US" sz="1300" dirty="0"/>
          </a:p>
          <a:p>
            <a:endParaRPr lang="en-IN" sz="1300" dirty="0"/>
          </a:p>
        </p:txBody>
      </p:sp>
      <p:graphicFrame>
        <p:nvGraphicFramePr>
          <p:cNvPr id="4" name="Table 3">
            <a:extLst>
              <a:ext uri="{FF2B5EF4-FFF2-40B4-BE49-F238E27FC236}">
                <a16:creationId xmlns:a16="http://schemas.microsoft.com/office/drawing/2014/main" id="{97ECD22D-B244-1C2A-C991-D2AC283165C7}"/>
              </a:ext>
            </a:extLst>
          </p:cNvPr>
          <p:cNvGraphicFramePr>
            <a:graphicFrameLocks noGrp="1"/>
          </p:cNvGraphicFramePr>
          <p:nvPr>
            <p:extLst>
              <p:ext uri="{D42A27DB-BD31-4B8C-83A1-F6EECF244321}">
                <p14:modId xmlns:p14="http://schemas.microsoft.com/office/powerpoint/2010/main" val="3588896861"/>
              </p:ext>
            </p:extLst>
          </p:nvPr>
        </p:nvGraphicFramePr>
        <p:xfrm>
          <a:off x="1510722" y="2067243"/>
          <a:ext cx="6210878" cy="4525908"/>
        </p:xfrm>
        <a:graphic>
          <a:graphicData uri="http://schemas.openxmlformats.org/drawingml/2006/table">
            <a:tbl>
              <a:tblPr firstRow="1" bandRow="1">
                <a:tableStyleId>{5C22544A-7EE6-4342-B048-85BDC9FD1C3A}</a:tableStyleId>
              </a:tblPr>
              <a:tblGrid>
                <a:gridCol w="1188992">
                  <a:extLst>
                    <a:ext uri="{9D8B030D-6E8A-4147-A177-3AD203B41FA5}">
                      <a16:colId xmlns:a16="http://schemas.microsoft.com/office/drawing/2014/main" val="1891964713"/>
                    </a:ext>
                  </a:extLst>
                </a:gridCol>
                <a:gridCol w="1236864">
                  <a:extLst>
                    <a:ext uri="{9D8B030D-6E8A-4147-A177-3AD203B41FA5}">
                      <a16:colId xmlns:a16="http://schemas.microsoft.com/office/drawing/2014/main" val="3885217645"/>
                    </a:ext>
                  </a:extLst>
                </a:gridCol>
                <a:gridCol w="3785022">
                  <a:extLst>
                    <a:ext uri="{9D8B030D-6E8A-4147-A177-3AD203B41FA5}">
                      <a16:colId xmlns:a16="http://schemas.microsoft.com/office/drawing/2014/main" val="1115283253"/>
                    </a:ext>
                  </a:extLst>
                </a:gridCol>
              </a:tblGrid>
              <a:tr h="198702">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Hyperparameter</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Value</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41275" indent="0" algn="l">
                        <a:lnSpc>
                          <a:spcPct val="107000"/>
                        </a:lnSpc>
                        <a:spcAft>
                          <a:spcPts val="1065"/>
                        </a:spcAft>
                        <a:buNone/>
                      </a:pPr>
                      <a:r>
                        <a:rPr lang="en-IN" sz="1000" kern="100" dirty="0">
                          <a:effectLst/>
                          <a:latin typeface="Arial" panose="020B0604020202020204" pitchFamily="34" charset="0"/>
                          <a:cs typeface="Arial" panose="020B0604020202020204" pitchFamily="34" charset="0"/>
                        </a:rPr>
                        <a:t>Description</a:t>
                      </a:r>
                      <a:endParaRPr lang="en-IN" sz="1000" kern="100" dirty="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3136287564"/>
                  </a:ext>
                </a:extLst>
              </a:tr>
              <a:tr h="198702">
                <a:tc>
                  <a:txBody>
                    <a:bodyPr/>
                    <a:lstStyle/>
                    <a:p>
                      <a:pPr marL="0" indent="0" algn="l">
                        <a:lnSpc>
                          <a:spcPct val="107000"/>
                        </a:lnSpc>
                        <a:spcAft>
                          <a:spcPts val="1065"/>
                        </a:spcAft>
                        <a:buNone/>
                      </a:pPr>
                      <a:r>
                        <a:rPr lang="en-IN" sz="1000" kern="100" err="1">
                          <a:effectLst/>
                          <a:latin typeface="Arial" panose="020B0604020202020204" pitchFamily="34" charset="0"/>
                          <a:cs typeface="Arial" panose="020B0604020202020204" pitchFamily="34" charset="0"/>
                        </a:rPr>
                        <a:t>imgsz</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736 × 736</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US" sz="1000" kern="100" dirty="0">
                          <a:effectLst/>
                          <a:latin typeface="Arial" panose="020B0604020202020204" pitchFamily="34" charset="0"/>
                          <a:cs typeface="Arial" panose="020B0604020202020204" pitchFamily="34" charset="0"/>
                        </a:rPr>
                        <a:t>Balances model accuracy and GPU memory consumption.</a:t>
                      </a:r>
                      <a:endParaRPr lang="en-US" sz="1000" kern="100" dirty="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1353980053"/>
                  </a:ext>
                </a:extLst>
              </a:tr>
              <a:tr h="130716">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batch</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16</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US" sz="1000" kern="100">
                          <a:effectLst/>
                          <a:latin typeface="Arial" panose="020B0604020202020204" pitchFamily="34" charset="0"/>
                          <a:cs typeface="Arial" panose="020B0604020202020204" pitchFamily="34" charset="0"/>
                        </a:rPr>
                        <a:t>Optimized for RTX 3050 (8GB) GPU efficiency.</a:t>
                      </a:r>
                      <a:endParaRPr lang="en-US"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3655328454"/>
                  </a:ext>
                </a:extLst>
              </a:tr>
              <a:tr h="197030">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epochs</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100</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Total training cycles; sufficient to ensure convergence.</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1320700290"/>
                  </a:ext>
                </a:extLst>
              </a:tr>
              <a:tr h="197030">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patience</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10</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US" sz="1000" kern="100">
                          <a:effectLst/>
                          <a:latin typeface="Arial" panose="020B0604020202020204" pitchFamily="34" charset="0"/>
                          <a:cs typeface="Arial" panose="020B0604020202020204" pitchFamily="34" charset="0"/>
                        </a:rPr>
                        <a:t>Early stopping to avoid overfitting during training.</a:t>
                      </a:r>
                      <a:endParaRPr lang="en-US"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1783360508"/>
                  </a:ext>
                </a:extLst>
              </a:tr>
              <a:tr h="197030">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optimizer</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AdamW</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US" sz="1000" kern="100">
                          <a:effectLst/>
                          <a:latin typeface="Arial" panose="020B0604020202020204" pitchFamily="34" charset="0"/>
                          <a:cs typeface="Arial" panose="020B0604020202020204" pitchFamily="34" charset="0"/>
                        </a:rPr>
                        <a:t>Adaptive optimizer for stable and efficient learning.</a:t>
                      </a:r>
                      <a:endParaRPr lang="en-US"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1219906887"/>
                  </a:ext>
                </a:extLst>
              </a:tr>
              <a:tr h="130716">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lr0</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0.0001</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US" sz="1000" kern="100">
                          <a:effectLst/>
                          <a:latin typeface="Arial" panose="020B0604020202020204" pitchFamily="34" charset="0"/>
                          <a:cs typeface="Arial" panose="020B0604020202020204" pitchFamily="34" charset="0"/>
                        </a:rPr>
                        <a:t>Initial learning rate for </a:t>
                      </a:r>
                      <a:r>
                        <a:rPr lang="en-US" sz="1000" kern="100" err="1">
                          <a:effectLst/>
                          <a:latin typeface="Arial" panose="020B0604020202020204" pitchFamily="34" charset="0"/>
                          <a:cs typeface="Arial" panose="020B0604020202020204" pitchFamily="34" charset="0"/>
                        </a:rPr>
                        <a:t>AdamW</a:t>
                      </a:r>
                      <a:r>
                        <a:rPr lang="en-US" sz="1000" kern="100">
                          <a:effectLst/>
                          <a:latin typeface="Arial" panose="020B0604020202020204" pitchFamily="34" charset="0"/>
                          <a:cs typeface="Arial" panose="020B0604020202020204" pitchFamily="34" charset="0"/>
                        </a:rPr>
                        <a:t> optimizer.</a:t>
                      </a:r>
                      <a:endParaRPr lang="en-US"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3496441578"/>
                  </a:ext>
                </a:extLst>
              </a:tr>
              <a:tr h="245100">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momentum</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0.95</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US" sz="1000" kern="100">
                          <a:effectLst/>
                          <a:latin typeface="Arial" panose="020B0604020202020204" pitchFamily="34" charset="0"/>
                          <a:cs typeface="Arial" panose="020B0604020202020204" pitchFamily="34" charset="0"/>
                        </a:rPr>
                        <a:t>Helps accelerate SGD in the right direction and dampens oscillations.</a:t>
                      </a:r>
                      <a:endParaRPr lang="en-US"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329168568"/>
                  </a:ext>
                </a:extLst>
              </a:tr>
              <a:tr h="197030">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cos lr</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True</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US" sz="1000" kern="100">
                          <a:effectLst/>
                          <a:latin typeface="Arial" panose="020B0604020202020204" pitchFamily="34" charset="0"/>
                          <a:cs typeface="Arial" panose="020B0604020202020204" pitchFamily="34" charset="0"/>
                        </a:rPr>
                        <a:t>Cosine scheduler for smooth learning rate decay.</a:t>
                      </a:r>
                      <a:endParaRPr lang="en-US"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646777887"/>
                  </a:ext>
                </a:extLst>
              </a:tr>
              <a:tr h="197030">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label smoothing</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0.05</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US" sz="1000" kern="100">
                          <a:effectLst/>
                          <a:latin typeface="Arial" panose="020B0604020202020204" pitchFamily="34" charset="0"/>
                          <a:cs typeface="Arial" panose="020B0604020202020204" pitchFamily="34" charset="0"/>
                        </a:rPr>
                        <a:t>Reduces model overconfidence by softening hard labels.</a:t>
                      </a:r>
                      <a:endParaRPr lang="en-US"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2313040043"/>
                  </a:ext>
                </a:extLst>
              </a:tr>
              <a:tr h="164683">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conf</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0.2</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Confidence threshold for detection.</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881450357"/>
                  </a:ext>
                </a:extLst>
              </a:tr>
              <a:tr h="198702">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iou</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0.6</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US" sz="1000" kern="100" err="1">
                          <a:effectLst/>
                          <a:latin typeface="Arial" panose="020B0604020202020204" pitchFamily="34" charset="0"/>
                          <a:cs typeface="Arial" panose="020B0604020202020204" pitchFamily="34" charset="0"/>
                        </a:rPr>
                        <a:t>IoU</a:t>
                      </a:r>
                      <a:r>
                        <a:rPr lang="en-US" sz="1000" kern="100">
                          <a:effectLst/>
                          <a:latin typeface="Arial" panose="020B0604020202020204" pitchFamily="34" charset="0"/>
                          <a:cs typeface="Arial" panose="020B0604020202020204" pitchFamily="34" charset="0"/>
                        </a:rPr>
                        <a:t> threshold for NMS (non-max suppression) during inference.</a:t>
                      </a:r>
                      <a:endParaRPr lang="en-US"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1585000454"/>
                  </a:ext>
                </a:extLst>
              </a:tr>
              <a:tr h="130716">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augment</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True</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Enables standard data augmentation.</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1277915755"/>
                  </a:ext>
                </a:extLst>
              </a:tr>
              <a:tr h="197030">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mosaic</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0.5</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US" sz="1000" kern="100" dirty="0">
                          <a:effectLst/>
                          <a:latin typeface="Arial" panose="020B0604020202020204" pitchFamily="34" charset="0"/>
                          <a:cs typeface="Arial" panose="020B0604020202020204" pitchFamily="34" charset="0"/>
                        </a:rPr>
                        <a:t>Combines 4 training images into one for object diversity.</a:t>
                      </a:r>
                      <a:endParaRPr lang="en-US" sz="1000" kern="100" dirty="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766349195"/>
                  </a:ext>
                </a:extLst>
              </a:tr>
              <a:tr h="197030">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mixup</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0.05</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US" sz="1000" kern="100">
                          <a:effectLst/>
                          <a:latin typeface="Arial" panose="020B0604020202020204" pitchFamily="34" charset="0"/>
                          <a:cs typeface="Arial" panose="020B0604020202020204" pitchFamily="34" charset="0"/>
                        </a:rPr>
                        <a:t>Merges images and labels to improve generalization.</a:t>
                      </a:r>
                      <a:endParaRPr lang="en-US"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3828680171"/>
                  </a:ext>
                </a:extLst>
              </a:tr>
              <a:tr h="198702">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auto augment</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randaugment</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US" sz="1000" kern="100">
                          <a:effectLst/>
                          <a:latin typeface="Arial" panose="020B0604020202020204" pitchFamily="34" charset="0"/>
                          <a:cs typeface="Arial" panose="020B0604020202020204" pitchFamily="34" charset="0"/>
                        </a:rPr>
                        <a:t>Applies a series of randomized augmentations for robustness.</a:t>
                      </a:r>
                      <a:endParaRPr lang="en-US"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1509084349"/>
                  </a:ext>
                </a:extLst>
              </a:tr>
              <a:tr h="197030">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erasing</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0.4</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US" sz="1000" kern="100">
                          <a:effectLst/>
                          <a:latin typeface="Arial" panose="020B0604020202020204" pitchFamily="34" charset="0"/>
                          <a:cs typeface="Arial" panose="020B0604020202020204" pitchFamily="34" charset="0"/>
                        </a:rPr>
                        <a:t>Random erasing helps the model handle occlusion.</a:t>
                      </a:r>
                      <a:endParaRPr lang="en-US"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1721264628"/>
                  </a:ext>
                </a:extLst>
              </a:tr>
              <a:tr h="197030">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cache</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disk</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Stores </a:t>
                      </a:r>
                      <a:r>
                        <a:rPr lang="en-IN" sz="1000" kern="100" err="1">
                          <a:effectLst/>
                          <a:latin typeface="Arial" panose="020B0604020202020204" pitchFamily="34" charset="0"/>
                          <a:cs typeface="Arial" panose="020B0604020202020204" pitchFamily="34" charset="0"/>
                        </a:rPr>
                        <a:t>preprocessed</a:t>
                      </a:r>
                      <a:r>
                        <a:rPr lang="en-IN" sz="1000" kern="100">
                          <a:effectLst/>
                          <a:latin typeface="Arial" panose="020B0604020202020204" pitchFamily="34" charset="0"/>
                          <a:cs typeface="Arial" panose="020B0604020202020204" pitchFamily="34" charset="0"/>
                        </a:rPr>
                        <a:t> data on disk for faster loading.</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674146582"/>
                  </a:ext>
                </a:extLst>
              </a:tr>
              <a:tr h="197030">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amp</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True</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US" sz="1000" kern="100" dirty="0">
                          <a:effectLst/>
                          <a:latin typeface="Arial" panose="020B0604020202020204" pitchFamily="34" charset="0"/>
                          <a:cs typeface="Arial" panose="020B0604020202020204" pitchFamily="34" charset="0"/>
                        </a:rPr>
                        <a:t>Enables faster training and reduced memory use.</a:t>
                      </a:r>
                      <a:endParaRPr lang="en-US" sz="1000" kern="100" dirty="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4214843085"/>
                  </a:ext>
                </a:extLst>
              </a:tr>
              <a:tr h="115902">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save period</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5</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US" sz="1000" kern="100" dirty="0">
                          <a:effectLst/>
                          <a:latin typeface="Arial" panose="020B0604020202020204" pitchFamily="34" charset="0"/>
                          <a:cs typeface="Arial" panose="020B0604020202020204" pitchFamily="34" charset="0"/>
                        </a:rPr>
                        <a:t>Model checkpoints saved every 5 epochs.</a:t>
                      </a:r>
                      <a:endParaRPr lang="en-US" sz="1000" kern="100" dirty="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4066137402"/>
                  </a:ext>
                </a:extLst>
              </a:tr>
              <a:tr h="115902">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workers</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2</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US" sz="1000" kern="100">
                          <a:effectLst/>
                          <a:latin typeface="Arial" panose="020B0604020202020204" pitchFamily="34" charset="0"/>
                          <a:cs typeface="Arial" panose="020B0604020202020204" pitchFamily="34" charset="0"/>
                        </a:rPr>
                        <a:t>Number of data loading workers. Optimized for system I/O.</a:t>
                      </a:r>
                      <a:endParaRPr lang="en-US"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1882932566"/>
                  </a:ext>
                </a:extLst>
              </a:tr>
              <a:tr h="115902">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device</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GPU (RTX 3050)</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US" sz="1000" kern="100" dirty="0">
                          <a:effectLst/>
                          <a:latin typeface="Arial" panose="020B0604020202020204" pitchFamily="34" charset="0"/>
                          <a:cs typeface="Arial" panose="020B0604020202020204" pitchFamily="34" charset="0"/>
                        </a:rPr>
                        <a:t>Specifies GPU usage for training acceleration.</a:t>
                      </a:r>
                      <a:endParaRPr lang="en-US" sz="1000" kern="100" dirty="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3987040686"/>
                  </a:ext>
                </a:extLst>
              </a:tr>
            </a:tbl>
          </a:graphicData>
        </a:graphic>
      </p:graphicFrame>
    </p:spTree>
    <p:extLst>
      <p:ext uri="{BB962C8B-B14F-4D97-AF65-F5344CB8AC3E}">
        <p14:creationId xmlns:p14="http://schemas.microsoft.com/office/powerpoint/2010/main" val="33524539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F423F0-9F68-7D2F-267D-32DC44CB02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FC2183A-52F3-97AA-2143-0F21FA43B002}"/>
              </a:ext>
            </a:extLst>
          </p:cNvPr>
          <p:cNvSpPr>
            <a:spLocks noGrp="1"/>
          </p:cNvSpPr>
          <p:nvPr>
            <p:ph type="title"/>
          </p:nvPr>
        </p:nvSpPr>
        <p:spPr>
          <a:xfrm>
            <a:off x="536447" y="170688"/>
            <a:ext cx="6347713" cy="1320800"/>
          </a:xfrm>
        </p:spPr>
        <p:txBody>
          <a:bodyPr/>
          <a:lstStyle/>
          <a:p>
            <a:r>
              <a:rPr lang="en-IN" dirty="0"/>
              <a:t>FACIAL RECOGNITION MODULE</a:t>
            </a:r>
          </a:p>
        </p:txBody>
      </p:sp>
      <p:sp>
        <p:nvSpPr>
          <p:cNvPr id="10" name="Content Placeholder 9">
            <a:extLst>
              <a:ext uri="{FF2B5EF4-FFF2-40B4-BE49-F238E27FC236}">
                <a16:creationId xmlns:a16="http://schemas.microsoft.com/office/drawing/2014/main" id="{D429EA8E-0E28-7728-81D9-F2ECCCF933F7}"/>
              </a:ext>
            </a:extLst>
          </p:cNvPr>
          <p:cNvSpPr>
            <a:spLocks noGrp="1"/>
          </p:cNvSpPr>
          <p:nvPr>
            <p:ph idx="1"/>
          </p:nvPr>
        </p:nvSpPr>
        <p:spPr>
          <a:xfrm>
            <a:off x="455675" y="941833"/>
            <a:ext cx="8232649" cy="1993391"/>
          </a:xfrm>
        </p:spPr>
        <p:txBody>
          <a:bodyPr>
            <a:noAutofit/>
          </a:bodyPr>
          <a:lstStyle/>
          <a:p>
            <a:pPr algn="just" defTabSz="914400" eaLnBrk="0" fontAlgn="base" hangingPunct="0">
              <a:spcBef>
                <a:spcPct val="0"/>
              </a:spcBef>
              <a:spcAft>
                <a:spcPct val="0"/>
              </a:spcAft>
              <a:buClrTx/>
              <a:buSzTx/>
            </a:pP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A </a:t>
            </a:r>
            <a:r>
              <a:rPr kumimoji="0" lang="en-US" altLang="en-US" b="1"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ResNet</a:t>
            </a:r>
            <a:r>
              <a:rPr kumimoji="0" lang="en-US" altLang="en-US" b="1" i="0" u="none" strike="noStrike" cap="none" normalizeH="0" baseline="0" dirty="0">
                <a:ln>
                  <a:noFill/>
                </a:ln>
                <a:solidFill>
                  <a:schemeClr val="tx1"/>
                </a:solidFill>
                <a:effectLst/>
                <a:latin typeface="Arial" panose="020B0604020202020204" pitchFamily="34" charset="0"/>
                <a:cs typeface="Arial" panose="020B0604020202020204" pitchFamily="34" charset="0"/>
              </a:rPr>
              <a:t>-based detector</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 locates faces in real </a:t>
            </a:r>
            <a:r>
              <a:rPr kumimoji="0" lang="en-US" altLang="en-US"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time.</a:t>
            </a:r>
            <a:r>
              <a:rPr lang="en-US" dirty="0" err="1">
                <a:solidFill>
                  <a:schemeClr val="tx1"/>
                </a:solidFill>
                <a:latin typeface="Arial" panose="020B0604020202020204" pitchFamily="34" charset="0"/>
                <a:cs typeface="Arial" panose="020B0604020202020204" pitchFamily="34" charset="0"/>
              </a:rPr>
              <a:t>ResNet</a:t>
            </a:r>
            <a:r>
              <a:rPr lang="en-US" dirty="0">
                <a:solidFill>
                  <a:schemeClr val="tx1"/>
                </a:solidFill>
                <a:latin typeface="Arial" panose="020B0604020202020204" pitchFamily="34" charset="0"/>
                <a:cs typeface="Arial" panose="020B0604020202020204" pitchFamily="34" charset="0"/>
              </a:rPr>
              <a:t> is a deep neural network that uses skip connections to train very deep models effectively without performance loss.</a:t>
            </a:r>
          </a:p>
          <a:p>
            <a:pPr algn="just" defTabSz="914400" eaLnBrk="0" fontAlgn="base" hangingPunct="0">
              <a:spcBef>
                <a:spcPct val="0"/>
              </a:spcBef>
              <a:spcAft>
                <a:spcPct val="0"/>
              </a:spcAft>
              <a:buClrTx/>
              <a:buSzTx/>
            </a:pPr>
            <a:endPar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algn="just" defTabSz="914400" eaLnBrk="0" fontAlgn="base" hangingPunct="0">
              <a:spcBef>
                <a:spcPct val="0"/>
              </a:spcBef>
              <a:spcAft>
                <a:spcPct val="0"/>
              </a:spcAft>
              <a:buClrTx/>
              <a:buSzTx/>
            </a:pPr>
            <a:r>
              <a:rPr kumimoji="0" lang="en-US" altLang="en-US" b="1"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FaceNet</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 then extracts </a:t>
            </a:r>
            <a:r>
              <a:rPr kumimoji="0" lang="en-US" altLang="en-US" b="1" i="0" u="none" strike="noStrike" cap="none" normalizeH="0" baseline="0" dirty="0">
                <a:ln>
                  <a:noFill/>
                </a:ln>
                <a:solidFill>
                  <a:schemeClr val="tx1"/>
                </a:solidFill>
                <a:effectLst/>
                <a:latin typeface="Arial" panose="020B0604020202020204" pitchFamily="34" charset="0"/>
                <a:cs typeface="Arial" panose="020B0604020202020204" pitchFamily="34" charset="0"/>
              </a:rPr>
              <a:t>128-dimensional </a:t>
            </a:r>
            <a:r>
              <a:rPr kumimoji="0" lang="en-US" altLang="en-US" b="1"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embeddings</a:t>
            </a:r>
            <a:r>
              <a:rPr lang="en-US" altLang="en-US" dirty="0" err="1">
                <a:solidFill>
                  <a:schemeClr val="tx1"/>
                </a:solidFill>
                <a:latin typeface="Arial" panose="020B0604020202020204" pitchFamily="34" charset="0"/>
                <a:cs typeface="Arial" panose="020B0604020202020204" pitchFamily="34" charset="0"/>
              </a:rPr>
              <a:t>.</a:t>
            </a:r>
            <a:r>
              <a:rPr lang="en-US" dirty="0" err="1">
                <a:solidFill>
                  <a:schemeClr val="tx1"/>
                </a:solidFill>
                <a:latin typeface="Arial" panose="020B0604020202020204" pitchFamily="34" charset="0"/>
                <a:cs typeface="Arial" panose="020B0604020202020204" pitchFamily="34" charset="0"/>
              </a:rPr>
              <a:t>FaceNet</a:t>
            </a:r>
            <a:r>
              <a:rPr lang="en-US" dirty="0">
                <a:solidFill>
                  <a:schemeClr val="tx1"/>
                </a:solidFill>
                <a:latin typeface="Arial" panose="020B0604020202020204" pitchFamily="34" charset="0"/>
                <a:cs typeface="Arial" panose="020B0604020202020204" pitchFamily="34" charset="0"/>
              </a:rPr>
              <a:t> is a deep learning model developed by Google that maps facial images to a compact </a:t>
            </a:r>
            <a:r>
              <a:rPr lang="en-US" b="1" dirty="0">
                <a:solidFill>
                  <a:schemeClr val="tx1"/>
                </a:solidFill>
                <a:latin typeface="Arial" panose="020B0604020202020204" pitchFamily="34" charset="0"/>
                <a:cs typeface="Arial" panose="020B0604020202020204" pitchFamily="34" charset="0"/>
              </a:rPr>
              <a:t>128-dimensional vector</a:t>
            </a:r>
            <a:r>
              <a:rPr lang="en-US" dirty="0">
                <a:solidFill>
                  <a:schemeClr val="tx1"/>
                </a:solidFill>
                <a:latin typeface="Arial" panose="020B0604020202020204" pitchFamily="34" charset="0"/>
                <a:cs typeface="Arial" panose="020B0604020202020204" pitchFamily="34" charset="0"/>
              </a:rPr>
              <a:t>, called an </a:t>
            </a:r>
            <a:r>
              <a:rPr lang="en-US" b="1" dirty="0">
                <a:solidFill>
                  <a:schemeClr val="tx1"/>
                </a:solidFill>
                <a:latin typeface="Arial" panose="020B0604020202020204" pitchFamily="34" charset="0"/>
                <a:cs typeface="Arial" panose="020B0604020202020204" pitchFamily="34" charset="0"/>
              </a:rPr>
              <a:t>embedding</a:t>
            </a:r>
            <a:r>
              <a:rPr lang="en-US" dirty="0">
                <a:solidFill>
                  <a:schemeClr val="tx1"/>
                </a:solidFill>
                <a:latin typeface="Arial" panose="020B0604020202020204" pitchFamily="34" charset="0"/>
                <a:cs typeface="Arial" panose="020B0604020202020204" pitchFamily="34" charset="0"/>
              </a:rPr>
              <a:t>, where similar faces are close together in the vector space—making it ideal for tasks like face recognition, verification, and clustering.</a:t>
            </a:r>
          </a:p>
          <a:p>
            <a:pPr algn="just" defTabSz="914400" eaLnBrk="0" fontAlgn="base" hangingPunct="0">
              <a:spcBef>
                <a:spcPct val="0"/>
              </a:spcBef>
              <a:spcAft>
                <a:spcPct val="0"/>
              </a:spcAft>
              <a:buClrTx/>
              <a:buSzTx/>
            </a:pPr>
            <a:endParaRPr lang="en-US" altLang="en-US" dirty="0">
              <a:solidFill>
                <a:schemeClr val="tx1"/>
              </a:solidFill>
              <a:latin typeface="Arial" panose="020B0604020202020204" pitchFamily="34" charset="0"/>
              <a:cs typeface="Arial" panose="020B0604020202020204" pitchFamily="34" charset="0"/>
            </a:endParaRPr>
          </a:p>
          <a:p>
            <a:pPr algn="just" defTabSz="914400" eaLnBrk="0" fontAlgn="base" hangingPunct="0">
              <a:spcBef>
                <a:spcPct val="0"/>
              </a:spcBef>
              <a:spcAft>
                <a:spcPct val="0"/>
              </a:spcAft>
              <a:buClrTx/>
              <a:buSzTx/>
            </a:pP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 Then it is classified using an </a:t>
            </a:r>
            <a:r>
              <a:rPr kumimoji="0" lang="en-US" altLang="en-US" b="1" i="0" u="none" strike="noStrike" cap="none" normalizeH="0" baseline="0" dirty="0">
                <a:ln>
                  <a:noFill/>
                </a:ln>
                <a:solidFill>
                  <a:schemeClr val="tx1"/>
                </a:solidFill>
                <a:effectLst/>
                <a:latin typeface="Arial" panose="020B0604020202020204" pitchFamily="34" charset="0"/>
                <a:cs typeface="Arial" panose="020B0604020202020204" pitchFamily="34" charset="0"/>
              </a:rPr>
              <a:t>SVM with RBF kernel</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p>
          <a:p>
            <a:pPr algn="just" defTabSz="914400" eaLnBrk="0" fontAlgn="base" hangingPunct="0">
              <a:spcBef>
                <a:spcPct val="0"/>
              </a:spcBef>
              <a:spcAft>
                <a:spcPct val="0"/>
              </a:spcAft>
              <a:buClrTx/>
              <a:buSzTx/>
            </a:pPr>
            <a:endPar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algn="just" defTabSz="914400" eaLnBrk="0" fontAlgn="base" hangingPunct="0">
              <a:spcBef>
                <a:spcPct val="0"/>
              </a:spcBef>
              <a:spcAft>
                <a:spcPct val="0"/>
              </a:spcAft>
              <a:buClrTx/>
              <a:buSzTx/>
            </a:pPr>
            <a:r>
              <a:rPr lang="en-US" b="1" dirty="0">
                <a:solidFill>
                  <a:schemeClr val="tx1"/>
                </a:solidFill>
                <a:latin typeface="Arial" panose="020B0604020202020204" pitchFamily="34" charset="0"/>
                <a:cs typeface="Arial" panose="020B0604020202020204" pitchFamily="34" charset="0"/>
              </a:rPr>
              <a:t>SVM (Support Vector Machine)</a:t>
            </a:r>
            <a:r>
              <a:rPr lang="en-US" dirty="0">
                <a:solidFill>
                  <a:schemeClr val="tx1"/>
                </a:solidFill>
                <a:latin typeface="Arial" panose="020B0604020202020204" pitchFamily="34" charset="0"/>
                <a:cs typeface="Arial" panose="020B0604020202020204" pitchFamily="34" charset="0"/>
              </a:rPr>
              <a:t> is a supervised machine learning algorithm used for classification and regression tasks. It works by finding the </a:t>
            </a:r>
            <a:r>
              <a:rPr lang="en-US" b="1" dirty="0">
                <a:solidFill>
                  <a:schemeClr val="tx1"/>
                </a:solidFill>
                <a:latin typeface="Arial" panose="020B0604020202020204" pitchFamily="34" charset="0"/>
                <a:cs typeface="Arial" panose="020B0604020202020204" pitchFamily="34" charset="0"/>
              </a:rPr>
              <a:t>best boundary (hyperplane)</a:t>
            </a:r>
            <a:r>
              <a:rPr lang="en-US" dirty="0">
                <a:solidFill>
                  <a:schemeClr val="tx1"/>
                </a:solidFill>
                <a:latin typeface="Arial" panose="020B0604020202020204" pitchFamily="34" charset="0"/>
                <a:cs typeface="Arial" panose="020B0604020202020204" pitchFamily="34" charset="0"/>
              </a:rPr>
              <a:t> that separates different classes of data with the </a:t>
            </a:r>
            <a:r>
              <a:rPr lang="en-US" b="1" dirty="0">
                <a:solidFill>
                  <a:schemeClr val="tx1"/>
                </a:solidFill>
                <a:latin typeface="Arial" panose="020B0604020202020204" pitchFamily="34" charset="0"/>
                <a:cs typeface="Arial" panose="020B0604020202020204" pitchFamily="34" charset="0"/>
              </a:rPr>
              <a:t>maximum margin</a:t>
            </a:r>
            <a:r>
              <a:rPr lang="en-US" dirty="0">
                <a:solidFill>
                  <a:schemeClr val="tx1"/>
                </a:solidFill>
                <a:latin typeface="Arial" panose="020B0604020202020204" pitchFamily="34" charset="0"/>
                <a:cs typeface="Arial" panose="020B0604020202020204" pitchFamily="34" charset="0"/>
              </a:rPr>
              <a:t>.</a:t>
            </a:r>
            <a:endPar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algn="just" defTabSz="914400" eaLnBrk="0" fontAlgn="base" hangingPunct="0">
              <a:spcBef>
                <a:spcPct val="0"/>
              </a:spcBef>
              <a:spcAft>
                <a:spcPct val="0"/>
              </a:spcAft>
              <a:buClrTx/>
              <a:buSzTx/>
            </a:pPr>
            <a:r>
              <a:rPr lang="en-US" dirty="0">
                <a:solidFill>
                  <a:schemeClr val="tx1"/>
                </a:solidFill>
                <a:latin typeface="Arial" panose="020B0604020202020204" pitchFamily="34" charset="0"/>
                <a:cs typeface="Arial" panose="020B0604020202020204" pitchFamily="34" charset="0"/>
              </a:rPr>
              <a:t>The </a:t>
            </a:r>
            <a:r>
              <a:rPr lang="en-US" b="1" dirty="0">
                <a:solidFill>
                  <a:schemeClr val="tx1"/>
                </a:solidFill>
                <a:latin typeface="Arial" panose="020B0604020202020204" pitchFamily="34" charset="0"/>
                <a:cs typeface="Arial" panose="020B0604020202020204" pitchFamily="34" charset="0"/>
              </a:rPr>
              <a:t>RBF (Radial Basis Function) kernel</a:t>
            </a:r>
            <a:r>
              <a:rPr lang="en-US" dirty="0">
                <a:solidFill>
                  <a:schemeClr val="tx1"/>
                </a:solidFill>
                <a:latin typeface="Arial" panose="020B0604020202020204" pitchFamily="34" charset="0"/>
                <a:cs typeface="Arial" panose="020B0604020202020204" pitchFamily="34" charset="0"/>
              </a:rPr>
              <a:t> is a popular kernel used in Support Vector Machines (SVMs) to handle </a:t>
            </a:r>
            <a:r>
              <a:rPr lang="en-US" b="1" dirty="0">
                <a:solidFill>
                  <a:schemeClr val="tx1"/>
                </a:solidFill>
                <a:latin typeface="Arial" panose="020B0604020202020204" pitchFamily="34" charset="0"/>
                <a:cs typeface="Arial" panose="020B0604020202020204" pitchFamily="34" charset="0"/>
              </a:rPr>
              <a:t>non-linear data</a:t>
            </a:r>
            <a:r>
              <a:rPr lang="en-US" dirty="0">
                <a:solidFill>
                  <a:schemeClr val="tx1"/>
                </a:solidFill>
                <a:latin typeface="Arial" panose="020B0604020202020204" pitchFamily="34" charset="0"/>
                <a:cs typeface="Arial" panose="020B0604020202020204" pitchFamily="34" charset="0"/>
              </a:rPr>
              <a:t> by mapping it into a higher-dimensional space where it becomes linearly separable.</a:t>
            </a:r>
            <a:endPar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a:p>
            <a:endParaRPr lang="en-IN" dirty="0"/>
          </a:p>
        </p:txBody>
      </p:sp>
    </p:spTree>
    <p:extLst>
      <p:ext uri="{BB962C8B-B14F-4D97-AF65-F5344CB8AC3E}">
        <p14:creationId xmlns:p14="http://schemas.microsoft.com/office/powerpoint/2010/main" val="37216725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364EF5-1340-88ED-5CB8-EC8FCF0E93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7F26D7-E05C-E816-FE35-DDB49A9485A9}"/>
              </a:ext>
            </a:extLst>
          </p:cNvPr>
          <p:cNvSpPr>
            <a:spLocks noGrp="1"/>
          </p:cNvSpPr>
          <p:nvPr>
            <p:ph type="title"/>
          </p:nvPr>
        </p:nvSpPr>
        <p:spPr>
          <a:xfrm>
            <a:off x="536447" y="170688"/>
            <a:ext cx="6347713" cy="1320800"/>
          </a:xfrm>
        </p:spPr>
        <p:txBody>
          <a:bodyPr/>
          <a:lstStyle/>
          <a:p>
            <a:r>
              <a:rPr lang="en-IN" dirty="0"/>
              <a:t>FACIAL RECOGNITION MODULE</a:t>
            </a:r>
          </a:p>
        </p:txBody>
      </p:sp>
      <p:pic>
        <p:nvPicPr>
          <p:cNvPr id="4" name="Content Placeholder 3">
            <a:extLst>
              <a:ext uri="{FF2B5EF4-FFF2-40B4-BE49-F238E27FC236}">
                <a16:creationId xmlns:a16="http://schemas.microsoft.com/office/drawing/2014/main" id="{E6D7D12E-1495-BE94-6BBA-5F301CED342A}"/>
              </a:ext>
            </a:extLst>
          </p:cNvPr>
          <p:cNvPicPr>
            <a:picLocks noGrp="1" noChangeAspect="1"/>
          </p:cNvPicPr>
          <p:nvPr>
            <p:ph idx="1"/>
          </p:nvPr>
        </p:nvPicPr>
        <p:blipFill>
          <a:blip r:embed="rId3"/>
          <a:srcRect t="9073" b="6341"/>
          <a:stretch/>
        </p:blipFill>
        <p:spPr>
          <a:xfrm>
            <a:off x="240334" y="934148"/>
            <a:ext cx="8273747" cy="3035808"/>
          </a:xfrm>
        </p:spPr>
      </p:pic>
      <p:sp>
        <p:nvSpPr>
          <p:cNvPr id="11" name="TextBox 10">
            <a:extLst>
              <a:ext uri="{FF2B5EF4-FFF2-40B4-BE49-F238E27FC236}">
                <a16:creationId xmlns:a16="http://schemas.microsoft.com/office/drawing/2014/main" id="{B1834DD8-5277-593C-16D3-3AB30153CC7D}"/>
              </a:ext>
            </a:extLst>
          </p:cNvPr>
          <p:cNvSpPr txBox="1"/>
          <p:nvPr/>
        </p:nvSpPr>
        <p:spPr>
          <a:xfrm>
            <a:off x="1137920" y="3969956"/>
            <a:ext cx="3616960" cy="369332"/>
          </a:xfrm>
          <a:prstGeom prst="rect">
            <a:avLst/>
          </a:prstGeom>
          <a:noFill/>
        </p:spPr>
        <p:txBody>
          <a:bodyPr wrap="square" rtlCol="0">
            <a:spAutoFit/>
          </a:bodyPr>
          <a:lstStyle/>
          <a:p>
            <a:r>
              <a:rPr lang="en-IN" dirty="0">
                <a:latin typeface="Arial" panose="020B0604020202020204" pitchFamily="34" charset="0"/>
                <a:cs typeface="Arial" panose="020B0604020202020204" pitchFamily="34" charset="0"/>
              </a:rPr>
              <a:t>Hyperparameter Optimization :</a:t>
            </a:r>
          </a:p>
        </p:txBody>
      </p:sp>
      <p:graphicFrame>
        <p:nvGraphicFramePr>
          <p:cNvPr id="12" name="Table 11">
            <a:extLst>
              <a:ext uri="{FF2B5EF4-FFF2-40B4-BE49-F238E27FC236}">
                <a16:creationId xmlns:a16="http://schemas.microsoft.com/office/drawing/2014/main" id="{DF81C6BE-BC2D-6F13-861F-D1145E9BFF85}"/>
              </a:ext>
            </a:extLst>
          </p:cNvPr>
          <p:cNvGraphicFramePr>
            <a:graphicFrameLocks noGrp="1"/>
          </p:cNvGraphicFramePr>
          <p:nvPr>
            <p:extLst>
              <p:ext uri="{D42A27DB-BD31-4B8C-83A1-F6EECF244321}">
                <p14:modId xmlns:p14="http://schemas.microsoft.com/office/powerpoint/2010/main" val="3159668366"/>
              </p:ext>
            </p:extLst>
          </p:nvPr>
        </p:nvGraphicFramePr>
        <p:xfrm>
          <a:off x="1137920" y="4405948"/>
          <a:ext cx="6861118" cy="2093034"/>
        </p:xfrm>
        <a:graphic>
          <a:graphicData uri="http://schemas.openxmlformats.org/drawingml/2006/table">
            <a:tbl>
              <a:tblPr firstRow="1" bandRow="1">
                <a:tableStyleId>{5C22544A-7EE6-4342-B048-85BDC9FD1C3A}</a:tableStyleId>
              </a:tblPr>
              <a:tblGrid>
                <a:gridCol w="1313472">
                  <a:extLst>
                    <a:ext uri="{9D8B030D-6E8A-4147-A177-3AD203B41FA5}">
                      <a16:colId xmlns:a16="http://schemas.microsoft.com/office/drawing/2014/main" val="1127761565"/>
                    </a:ext>
                  </a:extLst>
                </a:gridCol>
                <a:gridCol w="1366356">
                  <a:extLst>
                    <a:ext uri="{9D8B030D-6E8A-4147-A177-3AD203B41FA5}">
                      <a16:colId xmlns:a16="http://schemas.microsoft.com/office/drawing/2014/main" val="926964077"/>
                    </a:ext>
                  </a:extLst>
                </a:gridCol>
                <a:gridCol w="4181290">
                  <a:extLst>
                    <a:ext uri="{9D8B030D-6E8A-4147-A177-3AD203B41FA5}">
                      <a16:colId xmlns:a16="http://schemas.microsoft.com/office/drawing/2014/main" val="2741232509"/>
                    </a:ext>
                  </a:extLst>
                </a:gridCol>
              </a:tblGrid>
              <a:tr h="198702">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Hyperparameter</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0" indent="0" algn="l">
                        <a:lnSpc>
                          <a:spcPct val="107000"/>
                        </a:lnSpc>
                        <a:spcAft>
                          <a:spcPts val="1065"/>
                        </a:spcAft>
                        <a:buNone/>
                      </a:pPr>
                      <a:r>
                        <a:rPr lang="en-IN" sz="1000" kern="100">
                          <a:effectLst/>
                          <a:latin typeface="Arial" panose="020B0604020202020204" pitchFamily="34" charset="0"/>
                          <a:cs typeface="Arial" panose="020B0604020202020204" pitchFamily="34" charset="0"/>
                        </a:rPr>
                        <a:t>Value</a:t>
                      </a:r>
                      <a:endParaRPr lang="en-IN" sz="1000" kern="100">
                        <a:solidFill>
                          <a:srgbClr val="000000"/>
                        </a:solidFill>
                        <a:effectLst/>
                        <a:latin typeface="Arial" panose="020B0604020202020204" pitchFamily="34" charset="0"/>
                        <a:cs typeface="Arial" panose="020B0604020202020204" pitchFamily="34" charset="0"/>
                      </a:endParaRPr>
                    </a:p>
                  </a:txBody>
                  <a:tcPr marL="49055" marR="47012" marT="5723" marB="29433"/>
                </a:tc>
                <a:tc>
                  <a:txBody>
                    <a:bodyPr/>
                    <a:lstStyle/>
                    <a:p>
                      <a:pPr marL="41275" indent="0" algn="l">
                        <a:lnSpc>
                          <a:spcPct val="107000"/>
                        </a:lnSpc>
                        <a:spcAft>
                          <a:spcPts val="1065"/>
                        </a:spcAft>
                        <a:buNone/>
                      </a:pPr>
                      <a:r>
                        <a:rPr lang="en-IN" sz="1000" kern="100" dirty="0">
                          <a:effectLst/>
                          <a:latin typeface="Arial" panose="020B0604020202020204" pitchFamily="34" charset="0"/>
                          <a:cs typeface="Arial" panose="020B0604020202020204" pitchFamily="34" charset="0"/>
                        </a:rPr>
                        <a:t>Description</a:t>
                      </a:r>
                      <a:endParaRPr lang="en-IN" sz="1000" kern="100" dirty="0">
                        <a:solidFill>
                          <a:srgbClr val="000000"/>
                        </a:solidFill>
                        <a:effectLst/>
                        <a:latin typeface="Arial" panose="020B0604020202020204" pitchFamily="34" charset="0"/>
                        <a:cs typeface="Arial" panose="020B0604020202020204" pitchFamily="34" charset="0"/>
                      </a:endParaRPr>
                    </a:p>
                  </a:txBody>
                  <a:tcPr marL="49055" marR="47012" marT="5723" marB="29433"/>
                </a:tc>
                <a:extLst>
                  <a:ext uri="{0D108BD9-81ED-4DB2-BD59-A6C34878D82A}">
                    <a16:rowId xmlns:a16="http://schemas.microsoft.com/office/drawing/2014/main" val="4161762433"/>
                  </a:ext>
                </a:extLst>
              </a:tr>
              <a:tr h="198702">
                <a:tc>
                  <a:txBody>
                    <a:bodyPr/>
                    <a:lstStyle/>
                    <a:p>
                      <a:pPr marL="0" indent="0" algn="l">
                        <a:lnSpc>
                          <a:spcPct val="107000"/>
                        </a:lnSpc>
                        <a:spcAft>
                          <a:spcPts val="1085"/>
                        </a:spcAft>
                        <a:buNone/>
                      </a:pPr>
                      <a:r>
                        <a:rPr lang="en-IN" sz="1000">
                          <a:effectLst/>
                          <a:latin typeface="Arial" panose="020B0604020202020204" pitchFamily="34" charset="0"/>
                          <a:cs typeface="Arial" panose="020B0604020202020204" pitchFamily="34" charset="0"/>
                        </a:rPr>
                        <a:t>Hyperparameter</a:t>
                      </a:r>
                      <a:endParaRPr lang="en-IN" sz="1000">
                        <a:solidFill>
                          <a:srgbClr val="000000"/>
                        </a:solidFill>
                        <a:effectLst/>
                        <a:latin typeface="Arial" panose="020B0604020202020204" pitchFamily="34" charset="0"/>
                        <a:cs typeface="Arial" panose="020B0604020202020204" pitchFamily="34" charset="0"/>
                      </a:endParaRPr>
                    </a:p>
                  </a:txBody>
                  <a:tcPr marL="76200" marR="75565" marT="15240"/>
                </a:tc>
                <a:tc>
                  <a:txBody>
                    <a:bodyPr/>
                    <a:lstStyle/>
                    <a:p>
                      <a:pPr marL="0" indent="0" algn="ctr">
                        <a:lnSpc>
                          <a:spcPct val="107000"/>
                        </a:lnSpc>
                        <a:spcAft>
                          <a:spcPts val="1085"/>
                        </a:spcAft>
                        <a:buNone/>
                      </a:pPr>
                      <a:r>
                        <a:rPr lang="en-IN" sz="1000">
                          <a:effectLst/>
                          <a:latin typeface="Arial" panose="020B0604020202020204" pitchFamily="34" charset="0"/>
                          <a:cs typeface="Arial" panose="020B0604020202020204" pitchFamily="34" charset="0"/>
                        </a:rPr>
                        <a:t>Value</a:t>
                      </a:r>
                      <a:endParaRPr lang="en-IN" sz="1000">
                        <a:solidFill>
                          <a:srgbClr val="000000"/>
                        </a:solidFill>
                        <a:effectLst/>
                        <a:latin typeface="Arial" panose="020B0604020202020204" pitchFamily="34" charset="0"/>
                        <a:cs typeface="Arial" panose="020B0604020202020204" pitchFamily="34" charset="0"/>
                      </a:endParaRPr>
                    </a:p>
                  </a:txBody>
                  <a:tcPr marL="76200" marR="75565" marT="15240"/>
                </a:tc>
                <a:tc>
                  <a:txBody>
                    <a:bodyPr/>
                    <a:lstStyle/>
                    <a:p>
                      <a:pPr marL="0" indent="0" algn="l">
                        <a:lnSpc>
                          <a:spcPct val="107000"/>
                        </a:lnSpc>
                        <a:spcAft>
                          <a:spcPts val="1085"/>
                        </a:spcAft>
                        <a:buNone/>
                      </a:pPr>
                      <a:r>
                        <a:rPr lang="en-IN" sz="1000" dirty="0">
                          <a:effectLst/>
                          <a:latin typeface="Arial" panose="020B0604020202020204" pitchFamily="34" charset="0"/>
                          <a:cs typeface="Arial" panose="020B0604020202020204" pitchFamily="34" charset="0"/>
                        </a:rPr>
                        <a:t>Description</a:t>
                      </a:r>
                      <a:endParaRPr lang="en-IN" sz="1000" dirty="0">
                        <a:solidFill>
                          <a:srgbClr val="000000"/>
                        </a:solidFill>
                        <a:effectLst/>
                        <a:latin typeface="Arial" panose="020B0604020202020204" pitchFamily="34" charset="0"/>
                        <a:cs typeface="Arial" panose="020B0604020202020204" pitchFamily="34" charset="0"/>
                      </a:endParaRPr>
                    </a:p>
                  </a:txBody>
                  <a:tcPr marL="76200" marR="75565" marT="15240"/>
                </a:tc>
                <a:extLst>
                  <a:ext uri="{0D108BD9-81ED-4DB2-BD59-A6C34878D82A}">
                    <a16:rowId xmlns:a16="http://schemas.microsoft.com/office/drawing/2014/main" val="111094605"/>
                  </a:ext>
                </a:extLst>
              </a:tr>
              <a:tr h="130716">
                <a:tc>
                  <a:txBody>
                    <a:bodyPr/>
                    <a:lstStyle/>
                    <a:p>
                      <a:pPr marL="0" indent="0" algn="l">
                        <a:lnSpc>
                          <a:spcPct val="107000"/>
                        </a:lnSpc>
                        <a:spcAft>
                          <a:spcPts val="1085"/>
                        </a:spcAft>
                        <a:buNone/>
                      </a:pPr>
                      <a:r>
                        <a:rPr lang="en-IN" sz="1000">
                          <a:effectLst/>
                          <a:latin typeface="Arial" panose="020B0604020202020204" pitchFamily="34" charset="0"/>
                          <a:cs typeface="Arial" panose="020B0604020202020204" pitchFamily="34" charset="0"/>
                        </a:rPr>
                        <a:t>Learning Rate</a:t>
                      </a:r>
                      <a:endParaRPr lang="en-IN" sz="1000">
                        <a:solidFill>
                          <a:srgbClr val="000000"/>
                        </a:solidFill>
                        <a:effectLst/>
                        <a:latin typeface="Arial" panose="020B0604020202020204" pitchFamily="34" charset="0"/>
                        <a:cs typeface="Arial" panose="020B0604020202020204" pitchFamily="34" charset="0"/>
                      </a:endParaRPr>
                    </a:p>
                  </a:txBody>
                  <a:tcPr marL="76200" marR="75565" marT="15240"/>
                </a:tc>
                <a:tc>
                  <a:txBody>
                    <a:bodyPr/>
                    <a:lstStyle/>
                    <a:p>
                      <a:pPr marL="0" indent="0" algn="l">
                        <a:lnSpc>
                          <a:spcPct val="107000"/>
                        </a:lnSpc>
                        <a:spcAft>
                          <a:spcPts val="1085"/>
                        </a:spcAft>
                        <a:buNone/>
                      </a:pPr>
                      <a:r>
                        <a:rPr lang="en-IN" sz="1000">
                          <a:effectLst/>
                          <a:latin typeface="Arial" panose="020B0604020202020204" pitchFamily="34" charset="0"/>
                          <a:cs typeface="Arial" panose="020B0604020202020204" pitchFamily="34" charset="0"/>
                        </a:rPr>
                        <a:t>Not applicable</a:t>
                      </a:r>
                      <a:endParaRPr lang="en-IN" sz="1000">
                        <a:solidFill>
                          <a:srgbClr val="000000"/>
                        </a:solidFill>
                        <a:effectLst/>
                        <a:latin typeface="Arial" panose="020B0604020202020204" pitchFamily="34" charset="0"/>
                        <a:cs typeface="Arial" panose="020B0604020202020204" pitchFamily="34" charset="0"/>
                      </a:endParaRPr>
                    </a:p>
                  </a:txBody>
                  <a:tcPr marL="76200" marR="75565" marT="15240"/>
                </a:tc>
                <a:tc>
                  <a:txBody>
                    <a:bodyPr/>
                    <a:lstStyle/>
                    <a:p>
                      <a:pPr marL="0" indent="0" algn="l">
                        <a:lnSpc>
                          <a:spcPct val="107000"/>
                        </a:lnSpc>
                        <a:spcAft>
                          <a:spcPts val="1085"/>
                        </a:spcAft>
                        <a:buNone/>
                      </a:pPr>
                      <a:r>
                        <a:rPr lang="en-US" sz="1000">
                          <a:effectLst/>
                          <a:latin typeface="Arial" panose="020B0604020202020204" pitchFamily="34" charset="0"/>
                          <a:cs typeface="Arial" panose="020B0604020202020204" pitchFamily="34" charset="0"/>
                        </a:rPr>
                        <a:t>SVM does not use learning rates, as it is not gradientbased.</a:t>
                      </a:r>
                      <a:endParaRPr lang="en-US" sz="1000">
                        <a:solidFill>
                          <a:srgbClr val="000000"/>
                        </a:solidFill>
                        <a:effectLst/>
                        <a:latin typeface="Arial" panose="020B0604020202020204" pitchFamily="34" charset="0"/>
                        <a:cs typeface="Arial" panose="020B0604020202020204" pitchFamily="34" charset="0"/>
                      </a:endParaRPr>
                    </a:p>
                  </a:txBody>
                  <a:tcPr marL="76200" marR="75565" marT="15240"/>
                </a:tc>
                <a:extLst>
                  <a:ext uri="{0D108BD9-81ED-4DB2-BD59-A6C34878D82A}">
                    <a16:rowId xmlns:a16="http://schemas.microsoft.com/office/drawing/2014/main" val="1790130042"/>
                  </a:ext>
                </a:extLst>
              </a:tr>
              <a:tr h="197030">
                <a:tc>
                  <a:txBody>
                    <a:bodyPr/>
                    <a:lstStyle/>
                    <a:p>
                      <a:pPr marL="0" indent="0" algn="l">
                        <a:lnSpc>
                          <a:spcPct val="107000"/>
                        </a:lnSpc>
                        <a:spcAft>
                          <a:spcPts val="1085"/>
                        </a:spcAft>
                        <a:buNone/>
                      </a:pPr>
                      <a:r>
                        <a:rPr lang="en-IN" sz="1000">
                          <a:effectLst/>
                          <a:latin typeface="Arial" panose="020B0604020202020204" pitchFamily="34" charset="0"/>
                          <a:cs typeface="Arial" panose="020B0604020202020204" pitchFamily="34" charset="0"/>
                        </a:rPr>
                        <a:t>Batch Size</a:t>
                      </a:r>
                      <a:endParaRPr lang="en-IN" sz="1000">
                        <a:solidFill>
                          <a:srgbClr val="000000"/>
                        </a:solidFill>
                        <a:effectLst/>
                        <a:latin typeface="Arial" panose="020B0604020202020204" pitchFamily="34" charset="0"/>
                        <a:cs typeface="Arial" panose="020B0604020202020204" pitchFamily="34" charset="0"/>
                      </a:endParaRPr>
                    </a:p>
                  </a:txBody>
                  <a:tcPr marL="76200" marR="75565" marT="15240"/>
                </a:tc>
                <a:tc>
                  <a:txBody>
                    <a:bodyPr/>
                    <a:lstStyle/>
                    <a:p>
                      <a:pPr marL="0" indent="0" algn="ctr">
                        <a:lnSpc>
                          <a:spcPct val="107000"/>
                        </a:lnSpc>
                        <a:spcAft>
                          <a:spcPts val="1085"/>
                        </a:spcAft>
                        <a:buNone/>
                      </a:pPr>
                      <a:r>
                        <a:rPr lang="en-IN" sz="1000">
                          <a:effectLst/>
                          <a:latin typeface="Arial" panose="020B0604020202020204" pitchFamily="34" charset="0"/>
                          <a:cs typeface="Arial" panose="020B0604020202020204" pitchFamily="34" charset="0"/>
                        </a:rPr>
                        <a:t>32</a:t>
                      </a:r>
                      <a:endParaRPr lang="en-IN" sz="1000">
                        <a:solidFill>
                          <a:srgbClr val="000000"/>
                        </a:solidFill>
                        <a:effectLst/>
                        <a:latin typeface="Arial" panose="020B0604020202020204" pitchFamily="34" charset="0"/>
                        <a:cs typeface="Arial" panose="020B0604020202020204" pitchFamily="34" charset="0"/>
                      </a:endParaRPr>
                    </a:p>
                  </a:txBody>
                  <a:tcPr marL="76200" marR="75565" marT="15240"/>
                </a:tc>
                <a:tc>
                  <a:txBody>
                    <a:bodyPr/>
                    <a:lstStyle/>
                    <a:p>
                      <a:pPr marL="0" indent="0" algn="l">
                        <a:lnSpc>
                          <a:spcPct val="107000"/>
                        </a:lnSpc>
                        <a:spcAft>
                          <a:spcPts val="1085"/>
                        </a:spcAft>
                        <a:buNone/>
                      </a:pPr>
                      <a:r>
                        <a:rPr lang="en-US" sz="1000" dirty="0">
                          <a:effectLst/>
                          <a:latin typeface="Arial" panose="020B0604020202020204" pitchFamily="34" charset="0"/>
                          <a:cs typeface="Arial" panose="020B0604020202020204" pitchFamily="34" charset="0"/>
                        </a:rPr>
                        <a:t>Number of images processed at a time during embedding generation.</a:t>
                      </a:r>
                      <a:endParaRPr lang="en-US" sz="1000" dirty="0">
                        <a:solidFill>
                          <a:srgbClr val="000000"/>
                        </a:solidFill>
                        <a:effectLst/>
                        <a:latin typeface="Arial" panose="020B0604020202020204" pitchFamily="34" charset="0"/>
                        <a:cs typeface="Arial" panose="020B0604020202020204" pitchFamily="34" charset="0"/>
                      </a:endParaRPr>
                    </a:p>
                  </a:txBody>
                  <a:tcPr marL="76200" marR="75565" marT="15240"/>
                </a:tc>
                <a:extLst>
                  <a:ext uri="{0D108BD9-81ED-4DB2-BD59-A6C34878D82A}">
                    <a16:rowId xmlns:a16="http://schemas.microsoft.com/office/drawing/2014/main" val="113943208"/>
                  </a:ext>
                </a:extLst>
              </a:tr>
              <a:tr h="197030">
                <a:tc>
                  <a:txBody>
                    <a:bodyPr/>
                    <a:lstStyle/>
                    <a:p>
                      <a:pPr marL="0" indent="0" algn="l">
                        <a:lnSpc>
                          <a:spcPct val="107000"/>
                        </a:lnSpc>
                        <a:spcAft>
                          <a:spcPts val="1085"/>
                        </a:spcAft>
                        <a:buNone/>
                      </a:pPr>
                      <a:r>
                        <a:rPr lang="en-IN" sz="1000">
                          <a:effectLst/>
                          <a:latin typeface="Arial" panose="020B0604020202020204" pitchFamily="34" charset="0"/>
                          <a:cs typeface="Arial" panose="020B0604020202020204" pitchFamily="34" charset="0"/>
                        </a:rPr>
                        <a:t>Kernel</a:t>
                      </a:r>
                      <a:endParaRPr lang="en-IN" sz="1000">
                        <a:solidFill>
                          <a:srgbClr val="000000"/>
                        </a:solidFill>
                        <a:effectLst/>
                        <a:latin typeface="Arial" panose="020B0604020202020204" pitchFamily="34" charset="0"/>
                        <a:cs typeface="Arial" panose="020B0604020202020204" pitchFamily="34" charset="0"/>
                      </a:endParaRPr>
                    </a:p>
                  </a:txBody>
                  <a:tcPr marL="76200" marR="75565" marT="15240"/>
                </a:tc>
                <a:tc>
                  <a:txBody>
                    <a:bodyPr/>
                    <a:lstStyle/>
                    <a:p>
                      <a:pPr marL="0" indent="0" algn="ctr">
                        <a:lnSpc>
                          <a:spcPct val="107000"/>
                        </a:lnSpc>
                        <a:spcAft>
                          <a:spcPts val="1085"/>
                        </a:spcAft>
                        <a:buNone/>
                      </a:pPr>
                      <a:r>
                        <a:rPr lang="en-IN" sz="1000">
                          <a:effectLst/>
                          <a:latin typeface="Arial" panose="020B0604020202020204" pitchFamily="34" charset="0"/>
                          <a:cs typeface="Arial" panose="020B0604020202020204" pitchFamily="34" charset="0"/>
                        </a:rPr>
                        <a:t>RBF</a:t>
                      </a:r>
                      <a:endParaRPr lang="en-IN" sz="1000">
                        <a:solidFill>
                          <a:srgbClr val="000000"/>
                        </a:solidFill>
                        <a:effectLst/>
                        <a:latin typeface="Arial" panose="020B0604020202020204" pitchFamily="34" charset="0"/>
                        <a:cs typeface="Arial" panose="020B0604020202020204" pitchFamily="34" charset="0"/>
                      </a:endParaRPr>
                    </a:p>
                  </a:txBody>
                  <a:tcPr marL="76200" marR="75565" marT="15240"/>
                </a:tc>
                <a:tc>
                  <a:txBody>
                    <a:bodyPr/>
                    <a:lstStyle/>
                    <a:p>
                      <a:pPr marL="0" indent="0" algn="just">
                        <a:lnSpc>
                          <a:spcPct val="107000"/>
                        </a:lnSpc>
                        <a:spcAft>
                          <a:spcPts val="1085"/>
                        </a:spcAft>
                        <a:buNone/>
                      </a:pPr>
                      <a:r>
                        <a:rPr lang="en-US" sz="1000" dirty="0">
                          <a:effectLst/>
                          <a:latin typeface="Arial" panose="020B0604020202020204" pitchFamily="34" charset="0"/>
                          <a:cs typeface="Arial" panose="020B0604020202020204" pitchFamily="34" charset="0"/>
                        </a:rPr>
                        <a:t>sed for the SVM classifier to handle non-linear separations.</a:t>
                      </a:r>
                      <a:endParaRPr lang="en-US" sz="1000" dirty="0">
                        <a:solidFill>
                          <a:srgbClr val="000000"/>
                        </a:solidFill>
                        <a:effectLst/>
                        <a:latin typeface="Arial" panose="020B0604020202020204" pitchFamily="34" charset="0"/>
                        <a:cs typeface="Arial" panose="020B0604020202020204" pitchFamily="34" charset="0"/>
                      </a:endParaRPr>
                    </a:p>
                  </a:txBody>
                  <a:tcPr marL="76200" marR="75565" marT="15240"/>
                </a:tc>
                <a:extLst>
                  <a:ext uri="{0D108BD9-81ED-4DB2-BD59-A6C34878D82A}">
                    <a16:rowId xmlns:a16="http://schemas.microsoft.com/office/drawing/2014/main" val="2169224013"/>
                  </a:ext>
                </a:extLst>
              </a:tr>
              <a:tr h="197030">
                <a:tc>
                  <a:txBody>
                    <a:bodyPr/>
                    <a:lstStyle/>
                    <a:p>
                      <a:pPr marL="0" indent="0" algn="l">
                        <a:lnSpc>
                          <a:spcPct val="107000"/>
                        </a:lnSpc>
                        <a:spcAft>
                          <a:spcPts val="1085"/>
                        </a:spcAft>
                        <a:buNone/>
                      </a:pPr>
                      <a:r>
                        <a:rPr lang="en-US" sz="1000">
                          <a:effectLst/>
                          <a:latin typeface="Arial" panose="020B0604020202020204" pitchFamily="34" charset="0"/>
                          <a:cs typeface="Arial" panose="020B0604020202020204" pitchFamily="34" charset="0"/>
                        </a:rPr>
                        <a:t>Test Size (Train/Test Split)</a:t>
                      </a:r>
                      <a:endParaRPr lang="en-US" sz="1000">
                        <a:solidFill>
                          <a:srgbClr val="000000"/>
                        </a:solidFill>
                        <a:effectLst/>
                        <a:latin typeface="Arial" panose="020B0604020202020204" pitchFamily="34" charset="0"/>
                        <a:cs typeface="Arial" panose="020B0604020202020204" pitchFamily="34" charset="0"/>
                      </a:endParaRPr>
                    </a:p>
                  </a:txBody>
                  <a:tcPr marL="76200" marR="75565" marT="15240"/>
                </a:tc>
                <a:tc>
                  <a:txBody>
                    <a:bodyPr/>
                    <a:lstStyle/>
                    <a:p>
                      <a:pPr marL="0" indent="0" algn="ctr">
                        <a:lnSpc>
                          <a:spcPct val="107000"/>
                        </a:lnSpc>
                        <a:spcAft>
                          <a:spcPts val="1085"/>
                        </a:spcAft>
                        <a:buNone/>
                      </a:pPr>
                      <a:r>
                        <a:rPr lang="en-IN" sz="1000">
                          <a:effectLst/>
                          <a:latin typeface="Arial" panose="020B0604020202020204" pitchFamily="34" charset="0"/>
                          <a:cs typeface="Arial" panose="020B0604020202020204" pitchFamily="34" charset="0"/>
                        </a:rPr>
                        <a:t>20%</a:t>
                      </a:r>
                      <a:endParaRPr lang="en-IN" sz="1000">
                        <a:solidFill>
                          <a:srgbClr val="000000"/>
                        </a:solidFill>
                        <a:effectLst/>
                        <a:latin typeface="Arial" panose="020B0604020202020204" pitchFamily="34" charset="0"/>
                        <a:cs typeface="Arial" panose="020B0604020202020204" pitchFamily="34" charset="0"/>
                      </a:endParaRPr>
                    </a:p>
                  </a:txBody>
                  <a:tcPr marL="76200" marR="75565" marT="15240"/>
                </a:tc>
                <a:tc>
                  <a:txBody>
                    <a:bodyPr/>
                    <a:lstStyle/>
                    <a:p>
                      <a:pPr marL="0" indent="0" algn="l">
                        <a:lnSpc>
                          <a:spcPct val="107000"/>
                        </a:lnSpc>
                        <a:spcAft>
                          <a:spcPts val="1085"/>
                        </a:spcAft>
                        <a:buNone/>
                      </a:pPr>
                      <a:r>
                        <a:rPr lang="en-US" sz="1000" dirty="0">
                          <a:effectLst/>
                          <a:latin typeface="Arial" panose="020B0604020202020204" pitchFamily="34" charset="0"/>
                          <a:cs typeface="Arial" panose="020B0604020202020204" pitchFamily="34" charset="0"/>
                        </a:rPr>
                        <a:t>Ratio of test samples to the total dataset during model evaluation.</a:t>
                      </a:r>
                      <a:endParaRPr lang="en-US" sz="1000" dirty="0">
                        <a:solidFill>
                          <a:srgbClr val="000000"/>
                        </a:solidFill>
                        <a:effectLst/>
                        <a:latin typeface="Arial" panose="020B0604020202020204" pitchFamily="34" charset="0"/>
                        <a:cs typeface="Arial" panose="020B0604020202020204" pitchFamily="34" charset="0"/>
                      </a:endParaRPr>
                    </a:p>
                  </a:txBody>
                  <a:tcPr marL="76200" marR="75565" marT="15240"/>
                </a:tc>
                <a:extLst>
                  <a:ext uri="{0D108BD9-81ED-4DB2-BD59-A6C34878D82A}">
                    <a16:rowId xmlns:a16="http://schemas.microsoft.com/office/drawing/2014/main" val="1179222531"/>
                  </a:ext>
                </a:extLst>
              </a:tr>
              <a:tr h="130716">
                <a:tc>
                  <a:txBody>
                    <a:bodyPr/>
                    <a:lstStyle/>
                    <a:p>
                      <a:pPr marL="0" indent="0" algn="l">
                        <a:lnSpc>
                          <a:spcPct val="107000"/>
                        </a:lnSpc>
                        <a:spcAft>
                          <a:spcPts val="1085"/>
                        </a:spcAft>
                        <a:buNone/>
                      </a:pPr>
                      <a:r>
                        <a:rPr lang="en-IN" sz="1000">
                          <a:effectLst/>
                          <a:latin typeface="Arial" panose="020B0604020202020204" pitchFamily="34" charset="0"/>
                          <a:cs typeface="Arial" panose="020B0604020202020204" pitchFamily="34" charset="0"/>
                        </a:rPr>
                        <a:t>Embedding Size</a:t>
                      </a:r>
                      <a:endParaRPr lang="en-IN" sz="1000">
                        <a:solidFill>
                          <a:srgbClr val="000000"/>
                        </a:solidFill>
                        <a:effectLst/>
                        <a:latin typeface="Arial" panose="020B0604020202020204" pitchFamily="34" charset="0"/>
                        <a:cs typeface="Arial" panose="020B0604020202020204" pitchFamily="34" charset="0"/>
                      </a:endParaRPr>
                    </a:p>
                  </a:txBody>
                  <a:tcPr marL="76200" marR="75565" marT="15240"/>
                </a:tc>
                <a:tc>
                  <a:txBody>
                    <a:bodyPr/>
                    <a:lstStyle/>
                    <a:p>
                      <a:pPr marL="0" indent="0" algn="ctr">
                        <a:lnSpc>
                          <a:spcPct val="107000"/>
                        </a:lnSpc>
                        <a:spcAft>
                          <a:spcPts val="1085"/>
                        </a:spcAft>
                        <a:buNone/>
                      </a:pPr>
                      <a:r>
                        <a:rPr lang="en-IN" sz="1000">
                          <a:effectLst/>
                          <a:latin typeface="Arial" panose="020B0604020202020204" pitchFamily="34" charset="0"/>
                          <a:cs typeface="Arial" panose="020B0604020202020204" pitchFamily="34" charset="0"/>
                        </a:rPr>
                        <a:t>128</a:t>
                      </a:r>
                      <a:endParaRPr lang="en-IN" sz="1000">
                        <a:solidFill>
                          <a:srgbClr val="000000"/>
                        </a:solidFill>
                        <a:effectLst/>
                        <a:latin typeface="Arial" panose="020B0604020202020204" pitchFamily="34" charset="0"/>
                        <a:cs typeface="Arial" panose="020B0604020202020204" pitchFamily="34" charset="0"/>
                      </a:endParaRPr>
                    </a:p>
                  </a:txBody>
                  <a:tcPr marL="76200" marR="75565" marT="15240"/>
                </a:tc>
                <a:tc>
                  <a:txBody>
                    <a:bodyPr/>
                    <a:lstStyle/>
                    <a:p>
                      <a:pPr marL="0" indent="0" algn="l">
                        <a:lnSpc>
                          <a:spcPct val="107000"/>
                        </a:lnSpc>
                        <a:spcAft>
                          <a:spcPts val="1085"/>
                        </a:spcAft>
                        <a:buNone/>
                      </a:pPr>
                      <a:r>
                        <a:rPr lang="en-US" sz="1000" dirty="0">
                          <a:effectLst/>
                          <a:latin typeface="Arial" panose="020B0604020202020204" pitchFamily="34" charset="0"/>
                          <a:cs typeface="Arial" panose="020B0604020202020204" pitchFamily="34" charset="0"/>
                        </a:rPr>
                        <a:t>The size of feature vectors generated by </a:t>
                      </a:r>
                      <a:r>
                        <a:rPr lang="en-US" sz="1000" dirty="0" err="1">
                          <a:effectLst/>
                          <a:latin typeface="Arial" panose="020B0604020202020204" pitchFamily="34" charset="0"/>
                          <a:cs typeface="Arial" panose="020B0604020202020204" pitchFamily="34" charset="0"/>
                        </a:rPr>
                        <a:t>FaceNet</a:t>
                      </a:r>
                      <a:r>
                        <a:rPr lang="en-US" sz="1000" dirty="0">
                          <a:effectLst/>
                          <a:latin typeface="Arial" panose="020B0604020202020204" pitchFamily="34" charset="0"/>
                          <a:cs typeface="Arial" panose="020B0604020202020204" pitchFamily="34" charset="0"/>
                        </a:rPr>
                        <a:t>.</a:t>
                      </a:r>
                      <a:endParaRPr lang="en-US" sz="1000" dirty="0">
                        <a:solidFill>
                          <a:srgbClr val="000000"/>
                        </a:solidFill>
                        <a:effectLst/>
                        <a:latin typeface="Arial" panose="020B0604020202020204" pitchFamily="34" charset="0"/>
                        <a:cs typeface="Arial" panose="020B0604020202020204" pitchFamily="34" charset="0"/>
                      </a:endParaRPr>
                    </a:p>
                  </a:txBody>
                  <a:tcPr marL="76200" marR="75565" marT="15240"/>
                </a:tc>
                <a:extLst>
                  <a:ext uri="{0D108BD9-81ED-4DB2-BD59-A6C34878D82A}">
                    <a16:rowId xmlns:a16="http://schemas.microsoft.com/office/drawing/2014/main" val="21796844"/>
                  </a:ext>
                </a:extLst>
              </a:tr>
              <a:tr h="245100">
                <a:tc>
                  <a:txBody>
                    <a:bodyPr/>
                    <a:lstStyle/>
                    <a:p>
                      <a:pPr marL="0" indent="0" algn="l">
                        <a:lnSpc>
                          <a:spcPct val="107000"/>
                        </a:lnSpc>
                        <a:spcAft>
                          <a:spcPts val="1085"/>
                        </a:spcAft>
                        <a:buNone/>
                      </a:pPr>
                      <a:r>
                        <a:rPr lang="en-IN" sz="1000">
                          <a:effectLst/>
                          <a:latin typeface="Arial" panose="020B0604020202020204" pitchFamily="34" charset="0"/>
                          <a:cs typeface="Arial" panose="020B0604020202020204" pitchFamily="34" charset="0"/>
                        </a:rPr>
                        <a:t>Confidence Threshold</a:t>
                      </a:r>
                      <a:endParaRPr lang="en-IN" sz="1000">
                        <a:solidFill>
                          <a:srgbClr val="000000"/>
                        </a:solidFill>
                        <a:effectLst/>
                        <a:latin typeface="Arial" panose="020B0604020202020204" pitchFamily="34" charset="0"/>
                        <a:cs typeface="Arial" panose="020B0604020202020204" pitchFamily="34" charset="0"/>
                      </a:endParaRPr>
                    </a:p>
                  </a:txBody>
                  <a:tcPr marL="76200" marR="75565" marT="15240"/>
                </a:tc>
                <a:tc>
                  <a:txBody>
                    <a:bodyPr/>
                    <a:lstStyle/>
                    <a:p>
                      <a:pPr marL="0" indent="0" algn="ctr">
                        <a:lnSpc>
                          <a:spcPct val="107000"/>
                        </a:lnSpc>
                        <a:spcAft>
                          <a:spcPts val="1085"/>
                        </a:spcAft>
                        <a:buNone/>
                      </a:pPr>
                      <a:r>
                        <a:rPr lang="en-IN" sz="1000">
                          <a:effectLst/>
                          <a:latin typeface="Arial" panose="020B0604020202020204" pitchFamily="34" charset="0"/>
                          <a:cs typeface="Arial" panose="020B0604020202020204" pitchFamily="34" charset="0"/>
                        </a:rPr>
                        <a:t>70%</a:t>
                      </a:r>
                      <a:endParaRPr lang="en-IN" sz="1000">
                        <a:solidFill>
                          <a:srgbClr val="000000"/>
                        </a:solidFill>
                        <a:effectLst/>
                        <a:latin typeface="Arial" panose="020B0604020202020204" pitchFamily="34" charset="0"/>
                        <a:cs typeface="Arial" panose="020B0604020202020204" pitchFamily="34" charset="0"/>
                      </a:endParaRPr>
                    </a:p>
                  </a:txBody>
                  <a:tcPr marL="76200" marR="75565" marT="15240"/>
                </a:tc>
                <a:tc>
                  <a:txBody>
                    <a:bodyPr/>
                    <a:lstStyle/>
                    <a:p>
                      <a:pPr marL="0" indent="0" algn="just">
                        <a:lnSpc>
                          <a:spcPct val="107000"/>
                        </a:lnSpc>
                        <a:spcAft>
                          <a:spcPts val="1085"/>
                        </a:spcAft>
                        <a:buNone/>
                      </a:pPr>
                      <a:r>
                        <a:rPr lang="en-US" sz="1000" dirty="0">
                          <a:effectLst/>
                          <a:latin typeface="Arial" panose="020B0604020202020204" pitchFamily="34" charset="0"/>
                          <a:cs typeface="Arial" panose="020B0604020202020204" pitchFamily="34" charset="0"/>
                        </a:rPr>
                        <a:t>Minimum confidence required for recognizing a face in the detection pipeline.</a:t>
                      </a:r>
                      <a:endParaRPr lang="en-US" sz="1000" dirty="0">
                        <a:solidFill>
                          <a:srgbClr val="000000"/>
                        </a:solidFill>
                        <a:effectLst/>
                        <a:latin typeface="Arial" panose="020B0604020202020204" pitchFamily="34" charset="0"/>
                        <a:cs typeface="Arial" panose="020B0604020202020204" pitchFamily="34" charset="0"/>
                      </a:endParaRPr>
                    </a:p>
                  </a:txBody>
                  <a:tcPr marL="76200" marR="75565" marT="15240"/>
                </a:tc>
                <a:extLst>
                  <a:ext uri="{0D108BD9-81ED-4DB2-BD59-A6C34878D82A}">
                    <a16:rowId xmlns:a16="http://schemas.microsoft.com/office/drawing/2014/main" val="239020244"/>
                  </a:ext>
                </a:extLst>
              </a:tr>
            </a:tbl>
          </a:graphicData>
        </a:graphic>
      </p:graphicFrame>
    </p:spTree>
    <p:extLst>
      <p:ext uri="{BB962C8B-B14F-4D97-AF65-F5344CB8AC3E}">
        <p14:creationId xmlns:p14="http://schemas.microsoft.com/office/powerpoint/2010/main" val="41692262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6BB223-1D41-3564-4E5E-745786A3DAB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138688-2A64-9C6B-0064-88F5A0E19FDC}"/>
              </a:ext>
            </a:extLst>
          </p:cNvPr>
          <p:cNvSpPr>
            <a:spLocks noGrp="1"/>
          </p:cNvSpPr>
          <p:nvPr>
            <p:ph type="title"/>
          </p:nvPr>
        </p:nvSpPr>
        <p:spPr>
          <a:xfrm>
            <a:off x="536447" y="170688"/>
            <a:ext cx="6347713" cy="1320800"/>
          </a:xfrm>
        </p:spPr>
        <p:txBody>
          <a:bodyPr/>
          <a:lstStyle/>
          <a:p>
            <a:r>
              <a:rPr lang="en-IN" dirty="0"/>
              <a:t>ALERT DETECTION MODULE</a:t>
            </a:r>
          </a:p>
        </p:txBody>
      </p:sp>
      <p:sp>
        <p:nvSpPr>
          <p:cNvPr id="3" name="Rectangle 1">
            <a:extLst>
              <a:ext uri="{FF2B5EF4-FFF2-40B4-BE49-F238E27FC236}">
                <a16:creationId xmlns:a16="http://schemas.microsoft.com/office/drawing/2014/main" id="{FEA896A0-C197-0B3C-F5AD-4C129FBFF561}"/>
              </a:ext>
            </a:extLst>
          </p:cNvPr>
          <p:cNvSpPr>
            <a:spLocks noChangeArrowheads="1"/>
          </p:cNvSpPr>
          <p:nvPr/>
        </p:nvSpPr>
        <p:spPr bwMode="auto">
          <a:xfrm>
            <a:off x="536447" y="1100258"/>
            <a:ext cx="7500113"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effectLst/>
                <a:latin typeface="Arial" panose="020B0604020202020204" pitchFamily="34" charset="0"/>
                <a:cs typeface="Arial" panose="020B0604020202020204" pitchFamily="34" charset="0"/>
              </a:rPr>
              <a:t>provides real-time notifications when weapons like guns or knives are detected. </a:t>
            </a:r>
          </a:p>
          <a:p>
            <a:pPr marR="0" lvl="0" algn="just"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effectLst/>
              <a:latin typeface="Arial" panose="020B0604020202020204" pitchFamily="34" charset="0"/>
              <a:cs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effectLst/>
                <a:latin typeface="Arial" panose="020B0604020202020204" pitchFamily="34" charset="0"/>
                <a:cs typeface="Arial" panose="020B0604020202020204" pitchFamily="34" charset="0"/>
              </a:rPr>
              <a:t>It uses calibrated thresholds to reduce false alarms and supports clear MP3 alerts via </a:t>
            </a:r>
            <a:r>
              <a:rPr kumimoji="0" lang="en-US" altLang="en-US" b="0" i="0" u="none" strike="noStrike" cap="none" normalizeH="0" baseline="0" dirty="0" err="1">
                <a:ln>
                  <a:noFill/>
                </a:ln>
                <a:effectLst/>
                <a:latin typeface="Arial" panose="020B0604020202020204" pitchFamily="34" charset="0"/>
                <a:cs typeface="Arial" panose="020B0604020202020204" pitchFamily="34" charset="0"/>
              </a:rPr>
              <a:t>pydub</a:t>
            </a:r>
            <a:r>
              <a:rPr kumimoji="0" lang="en-US" altLang="en-US" b="0" i="0" u="none" strike="noStrike" cap="none" normalizeH="0" baseline="0" dirty="0">
                <a:ln>
                  <a:noFill/>
                </a:ln>
                <a:effectLst/>
                <a:latin typeface="Arial" panose="020B0604020202020204" pitchFamily="34" charset="0"/>
                <a:cs typeface="Arial" panose="020B0604020202020204" pitchFamily="34" charset="0"/>
              </a:rPr>
              <a:t> and </a:t>
            </a:r>
            <a:r>
              <a:rPr kumimoji="0" lang="en-US" altLang="en-US" b="0" i="0" u="none" strike="noStrike" cap="none" normalizeH="0" baseline="0" dirty="0" err="1">
                <a:ln>
                  <a:noFill/>
                </a:ln>
                <a:effectLst/>
                <a:latin typeface="Arial" panose="020B0604020202020204" pitchFamily="34" charset="0"/>
                <a:cs typeface="Arial" panose="020B0604020202020204" pitchFamily="34" charset="0"/>
              </a:rPr>
              <a:t>simpleaudio</a:t>
            </a:r>
            <a:r>
              <a:rPr kumimoji="0" lang="en-US" altLang="en-US" b="0" i="0" u="none" strike="noStrike" cap="none" normalizeH="0" baseline="0" dirty="0">
                <a:ln>
                  <a:noFill/>
                </a:ln>
                <a:effectLst/>
                <a:latin typeface="Arial" panose="020B0604020202020204" pitchFamily="34" charset="0"/>
                <a:cs typeface="Arial" panose="020B0604020202020204" pitchFamily="34" charset="0"/>
              </a:rPr>
              <a:t>. </a:t>
            </a:r>
          </a:p>
          <a:p>
            <a:pPr marR="0" lvl="0" algn="just"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effectLst/>
              <a:latin typeface="Arial" panose="020B0604020202020204" pitchFamily="34" charset="0"/>
              <a:cs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effectLst/>
                <a:latin typeface="Arial" panose="020B0604020202020204" pitchFamily="34" charset="0"/>
                <a:cs typeface="Arial" panose="020B0604020202020204" pitchFamily="34" charset="0"/>
              </a:rPr>
              <a:t>Multithreading ensures smooth, delay-free operation, handling multiple threats simultaneously with synchronized audio-visual cues. </a:t>
            </a:r>
          </a:p>
        </p:txBody>
      </p:sp>
    </p:spTree>
    <p:extLst>
      <p:ext uri="{BB962C8B-B14F-4D97-AF65-F5344CB8AC3E}">
        <p14:creationId xmlns:p14="http://schemas.microsoft.com/office/powerpoint/2010/main" val="38594065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6780B6-89C3-0486-EE62-DCBCF15371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522808-2A09-063B-1D88-ABC58E5AB74A}"/>
              </a:ext>
            </a:extLst>
          </p:cNvPr>
          <p:cNvSpPr>
            <a:spLocks noGrp="1"/>
          </p:cNvSpPr>
          <p:nvPr>
            <p:ph type="title"/>
          </p:nvPr>
        </p:nvSpPr>
        <p:spPr>
          <a:xfrm>
            <a:off x="137160" y="184666"/>
            <a:ext cx="8522208" cy="1305730"/>
          </a:xfrm>
        </p:spPr>
        <p:txBody>
          <a:bodyPr>
            <a:normAutofit/>
          </a:bodyPr>
          <a:lstStyle/>
          <a:p>
            <a:r>
              <a:rPr lang="en-IN" b="1" dirty="0"/>
              <a:t>RESULTS &amp; DISCUSSION</a:t>
            </a:r>
            <a:br>
              <a:rPr lang="en-IN" b="1" dirty="0"/>
            </a:br>
            <a:endParaRPr lang="en-IN" dirty="0"/>
          </a:p>
        </p:txBody>
      </p:sp>
      <p:sp>
        <p:nvSpPr>
          <p:cNvPr id="3" name="Content Placeholder 2">
            <a:extLst>
              <a:ext uri="{FF2B5EF4-FFF2-40B4-BE49-F238E27FC236}">
                <a16:creationId xmlns:a16="http://schemas.microsoft.com/office/drawing/2014/main" id="{362CDDEC-31F8-5593-605C-7CC7975CEC05}"/>
              </a:ext>
            </a:extLst>
          </p:cNvPr>
          <p:cNvSpPr>
            <a:spLocks noGrp="1"/>
          </p:cNvSpPr>
          <p:nvPr>
            <p:ph idx="1"/>
          </p:nvPr>
        </p:nvSpPr>
        <p:spPr>
          <a:xfrm>
            <a:off x="401216" y="1296955"/>
            <a:ext cx="8431888" cy="5286725"/>
          </a:xfrm>
        </p:spPr>
        <p:txBody>
          <a:bodyPr vert="horz" lIns="91440" tIns="45720" rIns="91440" bIns="45720" rtlCol="0" anchor="t">
            <a:normAutofit/>
          </a:bodyPr>
          <a:lstStyle/>
          <a:p>
            <a:pPr marL="0" lvl="0" indent="0" defTabSz="914400" eaLnBrk="0" fontAlgn="base" hangingPunct="0">
              <a:spcBef>
                <a:spcPct val="0"/>
              </a:spcBef>
              <a:spcAft>
                <a:spcPct val="0"/>
              </a:spcAft>
              <a:buClrTx/>
              <a:buSzTx/>
              <a:buNone/>
            </a:pPr>
            <a:endParaRPr lang="en-US" altLang="en-US" b="1" u="sng" dirty="0">
              <a:solidFill>
                <a:schemeClr val="tx1"/>
              </a:solidFill>
              <a:latin typeface="Arial" panose="020B0604020202020204" pitchFamily="34" charset="0"/>
              <a:cs typeface="Arial"/>
            </a:endParaRPr>
          </a:p>
          <a:p>
            <a:pPr marL="0" lvl="0" indent="0" defTabSz="914400" eaLnBrk="0" fontAlgn="base" hangingPunct="0">
              <a:spcBef>
                <a:spcPct val="0"/>
              </a:spcBef>
              <a:spcAft>
                <a:spcPct val="0"/>
              </a:spcAft>
              <a:buClrTx/>
              <a:buSzTx/>
              <a:buNone/>
            </a:pPr>
            <a:endParaRPr lang="en-US" altLang="en-US" dirty="0">
              <a:solidFill>
                <a:schemeClr val="tx1"/>
              </a:solidFill>
              <a:latin typeface="Arial" panose="020B0604020202020204" pitchFamily="34" charset="0"/>
            </a:endParaRPr>
          </a:p>
          <a:p>
            <a:endParaRPr lang="en-IN" dirty="0"/>
          </a:p>
        </p:txBody>
      </p:sp>
      <p:sp>
        <p:nvSpPr>
          <p:cNvPr id="4" name="Rectangle 1">
            <a:extLst>
              <a:ext uri="{FF2B5EF4-FFF2-40B4-BE49-F238E27FC236}">
                <a16:creationId xmlns:a16="http://schemas.microsoft.com/office/drawing/2014/main" id="{968C1F52-4AFB-7CC6-9ECC-B46AA58E2A0C}"/>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EA0214EE-D0EB-909D-9F30-04772F7C2852}"/>
              </a:ext>
            </a:extLst>
          </p:cNvPr>
          <p:cNvSpPr txBox="1"/>
          <p:nvPr/>
        </p:nvSpPr>
        <p:spPr>
          <a:xfrm>
            <a:off x="248077" y="1083996"/>
            <a:ext cx="4497659" cy="467820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b="1" dirty="0">
                <a:latin typeface="Arial" panose="020B0604020202020204" pitchFamily="34" charset="0"/>
                <a:cs typeface="Arial" panose="020B0604020202020204" pitchFamily="34" charset="0"/>
              </a:rPr>
              <a:t>Weapon Detection Performance</a:t>
            </a:r>
            <a:endParaRPr lang="en-US" sz="2000"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US" sz="1600" dirty="0">
                <a:latin typeface="Arial" panose="020B0604020202020204" pitchFamily="34" charset="0"/>
                <a:cs typeface="Arial" panose="020B0604020202020204" pitchFamily="34" charset="0"/>
              </a:rPr>
              <a:t>YOLOv11 outperformed all the other yolo models with 93.15% precision, 93.62% recall, and the highest </a:t>
            </a:r>
            <a:r>
              <a:rPr lang="en-US" sz="1600" dirty="0" err="1">
                <a:latin typeface="Arial" panose="020B0604020202020204" pitchFamily="34" charset="0"/>
                <a:cs typeface="Arial" panose="020B0604020202020204" pitchFamily="34" charset="0"/>
              </a:rPr>
              <a:t>mAP</a:t>
            </a:r>
            <a:r>
              <a:rPr lang="en-US" sz="1600" dirty="0">
                <a:latin typeface="Arial" panose="020B0604020202020204" pitchFamily="34" charset="0"/>
                <a:cs typeface="Arial" panose="020B0604020202020204" pitchFamily="34" charset="0"/>
              </a:rPr>
              <a:t> of 95.79%, making it ideal for high-risk environments. mAP@0.5 of 95.77 % and mAP@0.5:0.95 of 81.45 % demonstrate strong localization even under strict </a:t>
            </a:r>
            <a:r>
              <a:rPr lang="en-US" sz="1600" dirty="0" err="1">
                <a:latin typeface="Arial" panose="020B0604020202020204" pitchFamily="34" charset="0"/>
                <a:cs typeface="Arial" panose="020B0604020202020204" pitchFamily="34" charset="0"/>
              </a:rPr>
              <a:t>IoU</a:t>
            </a:r>
            <a:r>
              <a:rPr lang="en-US" sz="1600" dirty="0">
                <a:latin typeface="Arial" panose="020B0604020202020204" pitchFamily="34" charset="0"/>
                <a:cs typeface="Arial" panose="020B0604020202020204" pitchFamily="34" charset="0"/>
              </a:rPr>
              <a:t> thresholds.</a:t>
            </a:r>
          </a:p>
          <a:p>
            <a:pPr marL="285750" indent="-285750" algn="just">
              <a:buFont typeface="Arial" panose="020B0604020202020204" pitchFamily="34" charset="0"/>
              <a:buChar char="•"/>
            </a:pPr>
            <a:r>
              <a:rPr lang="en-US" sz="1600" dirty="0">
                <a:latin typeface="Arial" panose="020B0604020202020204" pitchFamily="34" charset="0"/>
                <a:cs typeface="Arial" panose="020B0604020202020204" pitchFamily="34" charset="0"/>
              </a:rPr>
              <a:t>Confusion matrix shows 95 % handgun and 98 % knife accuracy; background occasionally misclassified—highlighting need for hard‑negative mining.</a:t>
            </a:r>
          </a:p>
          <a:p>
            <a:pPr marL="285750" indent="-285750" algn="just">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28600" indent="-228600" algn="just">
              <a:buFont typeface=""/>
              <a:buChar char="•"/>
            </a:pPr>
            <a:endParaRPr lang="en-US" sz="1600" dirty="0"/>
          </a:p>
          <a:p>
            <a:pPr algn="just"/>
            <a:endParaRPr lang="en-US" sz="1600" dirty="0"/>
          </a:p>
          <a:p>
            <a:pPr algn="just"/>
            <a:endParaRPr lang="en-US" dirty="0"/>
          </a:p>
        </p:txBody>
      </p:sp>
      <p:graphicFrame>
        <p:nvGraphicFramePr>
          <p:cNvPr id="9" name="Table 8">
            <a:extLst>
              <a:ext uri="{FF2B5EF4-FFF2-40B4-BE49-F238E27FC236}">
                <a16:creationId xmlns:a16="http://schemas.microsoft.com/office/drawing/2014/main" id="{12EF96D7-41D8-5EA5-CBB4-F4F7D9CC95C8}"/>
              </a:ext>
            </a:extLst>
          </p:cNvPr>
          <p:cNvGraphicFramePr>
            <a:graphicFrameLocks noGrp="1"/>
          </p:cNvGraphicFramePr>
          <p:nvPr>
            <p:extLst>
              <p:ext uri="{D42A27DB-BD31-4B8C-83A1-F6EECF244321}">
                <p14:modId xmlns:p14="http://schemas.microsoft.com/office/powerpoint/2010/main" val="3509399242"/>
              </p:ext>
            </p:extLst>
          </p:nvPr>
        </p:nvGraphicFramePr>
        <p:xfrm>
          <a:off x="756076" y="4700016"/>
          <a:ext cx="7820994" cy="1973319"/>
        </p:xfrm>
        <a:graphic>
          <a:graphicData uri="http://schemas.openxmlformats.org/drawingml/2006/table">
            <a:tbl>
              <a:tblPr firstRow="1" bandRow="1">
                <a:tableStyleId>{5C22544A-7EE6-4342-B048-85BDC9FD1C3A}</a:tableStyleId>
              </a:tblPr>
              <a:tblGrid>
                <a:gridCol w="1303499">
                  <a:extLst>
                    <a:ext uri="{9D8B030D-6E8A-4147-A177-3AD203B41FA5}">
                      <a16:colId xmlns:a16="http://schemas.microsoft.com/office/drawing/2014/main" val="3001306628"/>
                    </a:ext>
                  </a:extLst>
                </a:gridCol>
                <a:gridCol w="1303499">
                  <a:extLst>
                    <a:ext uri="{9D8B030D-6E8A-4147-A177-3AD203B41FA5}">
                      <a16:colId xmlns:a16="http://schemas.microsoft.com/office/drawing/2014/main" val="571969284"/>
                    </a:ext>
                  </a:extLst>
                </a:gridCol>
                <a:gridCol w="1303499">
                  <a:extLst>
                    <a:ext uri="{9D8B030D-6E8A-4147-A177-3AD203B41FA5}">
                      <a16:colId xmlns:a16="http://schemas.microsoft.com/office/drawing/2014/main" val="3011352888"/>
                    </a:ext>
                  </a:extLst>
                </a:gridCol>
                <a:gridCol w="1303499">
                  <a:extLst>
                    <a:ext uri="{9D8B030D-6E8A-4147-A177-3AD203B41FA5}">
                      <a16:colId xmlns:a16="http://schemas.microsoft.com/office/drawing/2014/main" val="1991158997"/>
                    </a:ext>
                  </a:extLst>
                </a:gridCol>
                <a:gridCol w="1303499">
                  <a:extLst>
                    <a:ext uri="{9D8B030D-6E8A-4147-A177-3AD203B41FA5}">
                      <a16:colId xmlns:a16="http://schemas.microsoft.com/office/drawing/2014/main" val="1081078669"/>
                    </a:ext>
                  </a:extLst>
                </a:gridCol>
                <a:gridCol w="1303499">
                  <a:extLst>
                    <a:ext uri="{9D8B030D-6E8A-4147-A177-3AD203B41FA5}">
                      <a16:colId xmlns:a16="http://schemas.microsoft.com/office/drawing/2014/main" val="8069702"/>
                    </a:ext>
                  </a:extLst>
                </a:gridCol>
              </a:tblGrid>
              <a:tr h="515763">
                <a:tc>
                  <a:txBody>
                    <a:bodyPr/>
                    <a:lstStyle/>
                    <a:p>
                      <a:pPr marL="0" indent="0" algn="l">
                        <a:lnSpc>
                          <a:spcPct val="107000"/>
                        </a:lnSpc>
                        <a:spcAft>
                          <a:spcPts val="1065"/>
                        </a:spcAft>
                        <a:buNone/>
                      </a:pPr>
                      <a:r>
                        <a:rPr lang="en-IN" sz="1200" kern="100" dirty="0">
                          <a:effectLst/>
                        </a:rPr>
                        <a:t>Model</a:t>
                      </a:r>
                      <a:endParaRPr lang="en-IN" sz="1200" kern="100" dirty="0">
                        <a:solidFill>
                          <a:srgbClr val="000000"/>
                        </a:solidFill>
                        <a:effectLst/>
                        <a:latin typeface="Cambria" panose="02040503050406030204" pitchFamily="18" charset="0"/>
                      </a:endParaRPr>
                    </a:p>
                  </a:txBody>
                  <a:tcPr marL="76200" marR="76200" marT="15240"/>
                </a:tc>
                <a:tc>
                  <a:txBody>
                    <a:bodyPr/>
                    <a:lstStyle/>
                    <a:p>
                      <a:pPr marL="0" indent="0" algn="l">
                        <a:lnSpc>
                          <a:spcPct val="107000"/>
                        </a:lnSpc>
                        <a:spcAft>
                          <a:spcPts val="1065"/>
                        </a:spcAft>
                        <a:buNone/>
                      </a:pPr>
                      <a:r>
                        <a:rPr lang="en-IN" sz="1200" kern="100">
                          <a:effectLst/>
                        </a:rPr>
                        <a:t>Precision</a:t>
                      </a:r>
                      <a:endParaRPr lang="en-IN" sz="1200" kern="100">
                        <a:solidFill>
                          <a:srgbClr val="000000"/>
                        </a:solidFill>
                        <a:effectLst/>
                        <a:latin typeface="Cambria" panose="02040503050406030204" pitchFamily="18" charset="0"/>
                      </a:endParaRPr>
                    </a:p>
                  </a:txBody>
                  <a:tcPr marL="76200" marR="76200" marT="15240"/>
                </a:tc>
                <a:tc>
                  <a:txBody>
                    <a:bodyPr/>
                    <a:lstStyle/>
                    <a:p>
                      <a:pPr marL="0" indent="0" algn="l">
                        <a:lnSpc>
                          <a:spcPct val="107000"/>
                        </a:lnSpc>
                        <a:spcAft>
                          <a:spcPts val="1065"/>
                        </a:spcAft>
                        <a:buNone/>
                      </a:pPr>
                      <a:r>
                        <a:rPr lang="en-IN" sz="1200" kern="100">
                          <a:effectLst/>
                        </a:rPr>
                        <a:t>Recall</a:t>
                      </a:r>
                      <a:endParaRPr lang="en-IN" sz="1200" kern="100">
                        <a:solidFill>
                          <a:srgbClr val="000000"/>
                        </a:solidFill>
                        <a:effectLst/>
                        <a:latin typeface="Cambria" panose="02040503050406030204" pitchFamily="18" charset="0"/>
                      </a:endParaRPr>
                    </a:p>
                  </a:txBody>
                  <a:tcPr marL="76200" marR="76200" marT="15240"/>
                </a:tc>
                <a:tc>
                  <a:txBody>
                    <a:bodyPr/>
                    <a:lstStyle/>
                    <a:p>
                      <a:pPr marL="0" indent="0" algn="just">
                        <a:lnSpc>
                          <a:spcPct val="107000"/>
                        </a:lnSpc>
                        <a:spcAft>
                          <a:spcPts val="1065"/>
                        </a:spcAft>
                        <a:buNone/>
                      </a:pPr>
                      <a:r>
                        <a:rPr lang="en-IN" sz="1200" kern="100">
                          <a:effectLst/>
                        </a:rPr>
                        <a:t>mAP@0.5</a:t>
                      </a:r>
                      <a:endParaRPr lang="en-IN" sz="1200" kern="100">
                        <a:solidFill>
                          <a:srgbClr val="000000"/>
                        </a:solidFill>
                        <a:effectLst/>
                        <a:latin typeface="Cambria" panose="02040503050406030204" pitchFamily="18" charset="0"/>
                      </a:endParaRPr>
                    </a:p>
                  </a:txBody>
                  <a:tcPr marL="76200" marR="76200" marT="15240"/>
                </a:tc>
                <a:tc>
                  <a:txBody>
                    <a:bodyPr/>
                    <a:lstStyle/>
                    <a:p>
                      <a:pPr marL="0" indent="0" algn="l">
                        <a:lnSpc>
                          <a:spcPct val="107000"/>
                        </a:lnSpc>
                        <a:spcAft>
                          <a:spcPts val="1065"/>
                        </a:spcAft>
                        <a:buNone/>
                      </a:pPr>
                      <a:r>
                        <a:rPr lang="en-IN" sz="1200" kern="100" dirty="0">
                          <a:effectLst/>
                        </a:rPr>
                        <a:t>mAP@0.5:0.95</a:t>
                      </a:r>
                      <a:endParaRPr lang="en-IN" sz="1200" kern="100" dirty="0">
                        <a:solidFill>
                          <a:srgbClr val="000000"/>
                        </a:solidFill>
                        <a:effectLst/>
                        <a:latin typeface="Cambria" panose="02040503050406030204" pitchFamily="18" charset="0"/>
                      </a:endParaRPr>
                    </a:p>
                  </a:txBody>
                  <a:tcPr marL="76200" marR="76200" marT="15240"/>
                </a:tc>
                <a:tc>
                  <a:txBody>
                    <a:bodyPr/>
                    <a:lstStyle/>
                    <a:p>
                      <a:pPr marL="0" indent="0" algn="l">
                        <a:lnSpc>
                          <a:spcPct val="107000"/>
                        </a:lnSpc>
                        <a:spcAft>
                          <a:spcPts val="1065"/>
                        </a:spcAft>
                        <a:buNone/>
                      </a:pPr>
                      <a:r>
                        <a:rPr lang="en-IN" sz="1200" kern="100">
                          <a:effectLst/>
                        </a:rPr>
                        <a:t>F1-based Accuracy</a:t>
                      </a:r>
                      <a:endParaRPr lang="en-IN" sz="1200" kern="100">
                        <a:solidFill>
                          <a:srgbClr val="000000"/>
                        </a:solidFill>
                        <a:effectLst/>
                        <a:latin typeface="Cambria" panose="02040503050406030204" pitchFamily="18" charset="0"/>
                      </a:endParaRPr>
                    </a:p>
                  </a:txBody>
                  <a:tcPr marL="76200" marR="76200" marT="15240"/>
                </a:tc>
                <a:extLst>
                  <a:ext uri="{0D108BD9-81ED-4DB2-BD59-A6C34878D82A}">
                    <a16:rowId xmlns:a16="http://schemas.microsoft.com/office/drawing/2014/main" val="4021557201"/>
                  </a:ext>
                </a:extLst>
              </a:tr>
              <a:tr h="364389">
                <a:tc>
                  <a:txBody>
                    <a:bodyPr/>
                    <a:lstStyle/>
                    <a:p>
                      <a:pPr marL="0" indent="0" algn="l">
                        <a:lnSpc>
                          <a:spcPct val="107000"/>
                        </a:lnSpc>
                        <a:spcAft>
                          <a:spcPts val="1065"/>
                        </a:spcAft>
                        <a:buNone/>
                      </a:pPr>
                      <a:r>
                        <a:rPr lang="en-IN" sz="1200" kern="100">
                          <a:effectLst/>
                        </a:rPr>
                        <a:t>YOLOv5 [1]</a:t>
                      </a:r>
                      <a:endParaRPr lang="en-IN" sz="1200" kern="100">
                        <a:solidFill>
                          <a:srgbClr val="000000"/>
                        </a:solidFill>
                        <a:effectLst/>
                        <a:latin typeface="Cambria" panose="02040503050406030204" pitchFamily="18" charset="0"/>
                      </a:endParaRPr>
                    </a:p>
                  </a:txBody>
                  <a:tcPr marL="76200" marR="76200" marT="15240"/>
                </a:tc>
                <a:tc>
                  <a:txBody>
                    <a:bodyPr/>
                    <a:lstStyle/>
                    <a:p>
                      <a:pPr marL="0" indent="0" algn="ctr">
                        <a:lnSpc>
                          <a:spcPct val="107000"/>
                        </a:lnSpc>
                        <a:spcAft>
                          <a:spcPts val="1065"/>
                        </a:spcAft>
                        <a:buNone/>
                      </a:pPr>
                      <a:r>
                        <a:rPr lang="en-IN" sz="1200" kern="100">
                          <a:effectLst/>
                        </a:rPr>
                        <a:t>0.8940</a:t>
                      </a:r>
                      <a:endParaRPr lang="en-IN" sz="1200" kern="100">
                        <a:solidFill>
                          <a:srgbClr val="000000"/>
                        </a:solidFill>
                        <a:effectLst/>
                        <a:latin typeface="Cambria" panose="02040503050406030204" pitchFamily="18" charset="0"/>
                      </a:endParaRPr>
                    </a:p>
                  </a:txBody>
                  <a:tcPr marL="76200" marR="76200" marT="15240"/>
                </a:tc>
                <a:tc>
                  <a:txBody>
                    <a:bodyPr/>
                    <a:lstStyle/>
                    <a:p>
                      <a:pPr marL="17780" indent="0" algn="l">
                        <a:lnSpc>
                          <a:spcPct val="107000"/>
                        </a:lnSpc>
                        <a:spcAft>
                          <a:spcPts val="1065"/>
                        </a:spcAft>
                        <a:buNone/>
                      </a:pPr>
                      <a:r>
                        <a:rPr lang="en-IN" sz="1200" kern="100">
                          <a:effectLst/>
                        </a:rPr>
                        <a:t>0.7010</a:t>
                      </a:r>
                      <a:endParaRPr lang="en-IN" sz="1200" kern="100">
                        <a:solidFill>
                          <a:srgbClr val="000000"/>
                        </a:solidFill>
                        <a:effectLst/>
                        <a:latin typeface="Cambria" panose="02040503050406030204" pitchFamily="18" charset="0"/>
                      </a:endParaRPr>
                    </a:p>
                  </a:txBody>
                  <a:tcPr marL="76200" marR="76200" marT="15240"/>
                </a:tc>
                <a:tc>
                  <a:txBody>
                    <a:bodyPr/>
                    <a:lstStyle/>
                    <a:p>
                      <a:pPr marL="0" indent="0" algn="ctr">
                        <a:lnSpc>
                          <a:spcPct val="107000"/>
                        </a:lnSpc>
                        <a:spcAft>
                          <a:spcPts val="1065"/>
                        </a:spcAft>
                        <a:buNone/>
                      </a:pPr>
                      <a:r>
                        <a:rPr lang="en-IN" sz="1200" kern="100">
                          <a:effectLst/>
                        </a:rPr>
                        <a:t>0.8050</a:t>
                      </a:r>
                      <a:endParaRPr lang="en-IN" sz="1200" kern="100">
                        <a:solidFill>
                          <a:srgbClr val="000000"/>
                        </a:solidFill>
                        <a:effectLst/>
                        <a:latin typeface="Cambria" panose="02040503050406030204" pitchFamily="18" charset="0"/>
                      </a:endParaRPr>
                    </a:p>
                  </a:txBody>
                  <a:tcPr marL="76200" marR="76200" marT="15240"/>
                </a:tc>
                <a:tc>
                  <a:txBody>
                    <a:bodyPr/>
                    <a:lstStyle/>
                    <a:p>
                      <a:pPr marL="0" indent="0" algn="ctr">
                        <a:lnSpc>
                          <a:spcPct val="107000"/>
                        </a:lnSpc>
                        <a:spcAft>
                          <a:spcPts val="1065"/>
                        </a:spcAft>
                        <a:buNone/>
                      </a:pPr>
                      <a:r>
                        <a:rPr lang="en-IN" sz="1200" kern="100">
                          <a:effectLst/>
                        </a:rPr>
                        <a:t>N/A</a:t>
                      </a:r>
                      <a:endParaRPr lang="en-IN" sz="1200" kern="100">
                        <a:solidFill>
                          <a:srgbClr val="000000"/>
                        </a:solidFill>
                        <a:effectLst/>
                        <a:latin typeface="Cambria" panose="02040503050406030204" pitchFamily="18" charset="0"/>
                      </a:endParaRPr>
                    </a:p>
                  </a:txBody>
                  <a:tcPr marL="76200" marR="76200" marT="15240"/>
                </a:tc>
                <a:tc>
                  <a:txBody>
                    <a:bodyPr/>
                    <a:lstStyle/>
                    <a:p>
                      <a:pPr marL="0" indent="0" algn="ctr">
                        <a:lnSpc>
                          <a:spcPct val="107000"/>
                        </a:lnSpc>
                        <a:spcAft>
                          <a:spcPts val="1065"/>
                        </a:spcAft>
                        <a:buNone/>
                      </a:pPr>
                      <a:r>
                        <a:rPr lang="en-IN" sz="1200" kern="100" dirty="0">
                          <a:effectLst/>
                        </a:rPr>
                        <a:t>N/A</a:t>
                      </a:r>
                      <a:endParaRPr lang="en-IN" sz="1200" kern="100" dirty="0">
                        <a:solidFill>
                          <a:srgbClr val="000000"/>
                        </a:solidFill>
                        <a:effectLst/>
                        <a:latin typeface="Cambria" panose="02040503050406030204" pitchFamily="18" charset="0"/>
                      </a:endParaRPr>
                    </a:p>
                  </a:txBody>
                  <a:tcPr marL="76200" marR="76200" marT="15240"/>
                </a:tc>
                <a:extLst>
                  <a:ext uri="{0D108BD9-81ED-4DB2-BD59-A6C34878D82A}">
                    <a16:rowId xmlns:a16="http://schemas.microsoft.com/office/drawing/2014/main" val="2446657688"/>
                  </a:ext>
                </a:extLst>
              </a:tr>
              <a:tr h="364389">
                <a:tc>
                  <a:txBody>
                    <a:bodyPr/>
                    <a:lstStyle/>
                    <a:p>
                      <a:pPr marL="0" indent="0" algn="l">
                        <a:lnSpc>
                          <a:spcPct val="107000"/>
                        </a:lnSpc>
                        <a:spcAft>
                          <a:spcPts val="1065"/>
                        </a:spcAft>
                        <a:buNone/>
                      </a:pPr>
                      <a:r>
                        <a:rPr lang="en-IN" sz="1200" kern="100">
                          <a:effectLst/>
                        </a:rPr>
                        <a:t>YOLOv7 [9]</a:t>
                      </a:r>
                      <a:endParaRPr lang="en-IN" sz="1200" kern="100">
                        <a:solidFill>
                          <a:srgbClr val="000000"/>
                        </a:solidFill>
                        <a:effectLst/>
                        <a:latin typeface="Cambria" panose="02040503050406030204" pitchFamily="18" charset="0"/>
                      </a:endParaRPr>
                    </a:p>
                  </a:txBody>
                  <a:tcPr marL="76200" marR="76200" marT="15240"/>
                </a:tc>
                <a:tc>
                  <a:txBody>
                    <a:bodyPr/>
                    <a:lstStyle/>
                    <a:p>
                      <a:pPr marL="0" indent="0" algn="ctr">
                        <a:lnSpc>
                          <a:spcPct val="107000"/>
                        </a:lnSpc>
                        <a:spcAft>
                          <a:spcPts val="1065"/>
                        </a:spcAft>
                        <a:buNone/>
                      </a:pPr>
                      <a:r>
                        <a:rPr lang="en-IN" sz="1200" kern="100">
                          <a:effectLst/>
                        </a:rPr>
                        <a:t>0.9100</a:t>
                      </a:r>
                      <a:endParaRPr lang="en-IN" sz="1200" kern="100">
                        <a:solidFill>
                          <a:srgbClr val="000000"/>
                        </a:solidFill>
                        <a:effectLst/>
                        <a:latin typeface="Cambria" panose="02040503050406030204" pitchFamily="18" charset="0"/>
                      </a:endParaRPr>
                    </a:p>
                  </a:txBody>
                  <a:tcPr marL="76200" marR="76200" marT="15240"/>
                </a:tc>
                <a:tc>
                  <a:txBody>
                    <a:bodyPr/>
                    <a:lstStyle/>
                    <a:p>
                      <a:pPr marL="59690" indent="0" algn="l">
                        <a:lnSpc>
                          <a:spcPct val="107000"/>
                        </a:lnSpc>
                        <a:spcAft>
                          <a:spcPts val="1065"/>
                        </a:spcAft>
                        <a:buNone/>
                      </a:pPr>
                      <a:r>
                        <a:rPr lang="en-IN" sz="1200" kern="100">
                          <a:effectLst/>
                        </a:rPr>
                        <a:t>N/A</a:t>
                      </a:r>
                      <a:endParaRPr lang="en-IN" sz="1200" kern="100">
                        <a:solidFill>
                          <a:srgbClr val="000000"/>
                        </a:solidFill>
                        <a:effectLst/>
                        <a:latin typeface="Cambria" panose="02040503050406030204" pitchFamily="18" charset="0"/>
                      </a:endParaRPr>
                    </a:p>
                  </a:txBody>
                  <a:tcPr marL="76200" marR="76200" marT="15240"/>
                </a:tc>
                <a:tc>
                  <a:txBody>
                    <a:bodyPr/>
                    <a:lstStyle/>
                    <a:p>
                      <a:pPr marL="0" indent="0" algn="ctr">
                        <a:lnSpc>
                          <a:spcPct val="107000"/>
                        </a:lnSpc>
                        <a:spcAft>
                          <a:spcPts val="1065"/>
                        </a:spcAft>
                        <a:buNone/>
                      </a:pPr>
                      <a:r>
                        <a:rPr lang="en-IN" sz="1200" kern="100">
                          <a:effectLst/>
                        </a:rPr>
                        <a:t>0.9173</a:t>
                      </a:r>
                      <a:endParaRPr lang="en-IN" sz="1200" kern="100">
                        <a:solidFill>
                          <a:srgbClr val="000000"/>
                        </a:solidFill>
                        <a:effectLst/>
                        <a:latin typeface="Cambria" panose="02040503050406030204" pitchFamily="18" charset="0"/>
                      </a:endParaRPr>
                    </a:p>
                  </a:txBody>
                  <a:tcPr marL="76200" marR="76200" marT="15240"/>
                </a:tc>
                <a:tc>
                  <a:txBody>
                    <a:bodyPr/>
                    <a:lstStyle/>
                    <a:p>
                      <a:pPr marL="0" indent="0" algn="ctr">
                        <a:lnSpc>
                          <a:spcPct val="107000"/>
                        </a:lnSpc>
                        <a:spcAft>
                          <a:spcPts val="1065"/>
                        </a:spcAft>
                        <a:buNone/>
                      </a:pPr>
                      <a:r>
                        <a:rPr lang="en-IN" sz="1200" kern="100">
                          <a:effectLst/>
                        </a:rPr>
                        <a:t>N/A</a:t>
                      </a:r>
                      <a:endParaRPr lang="en-IN" sz="1200" kern="100">
                        <a:solidFill>
                          <a:srgbClr val="000000"/>
                        </a:solidFill>
                        <a:effectLst/>
                        <a:latin typeface="Cambria" panose="02040503050406030204" pitchFamily="18" charset="0"/>
                      </a:endParaRPr>
                    </a:p>
                  </a:txBody>
                  <a:tcPr marL="76200" marR="76200" marT="15240"/>
                </a:tc>
                <a:tc>
                  <a:txBody>
                    <a:bodyPr/>
                    <a:lstStyle/>
                    <a:p>
                      <a:pPr marL="0" indent="0" algn="ctr">
                        <a:lnSpc>
                          <a:spcPct val="107000"/>
                        </a:lnSpc>
                        <a:spcAft>
                          <a:spcPts val="1065"/>
                        </a:spcAft>
                        <a:buNone/>
                      </a:pPr>
                      <a:r>
                        <a:rPr lang="en-IN" sz="1200" kern="100">
                          <a:effectLst/>
                        </a:rPr>
                        <a:t>0.9100</a:t>
                      </a:r>
                      <a:endParaRPr lang="en-IN" sz="1200" kern="100">
                        <a:solidFill>
                          <a:srgbClr val="000000"/>
                        </a:solidFill>
                        <a:effectLst/>
                        <a:latin typeface="Cambria" panose="02040503050406030204" pitchFamily="18" charset="0"/>
                      </a:endParaRPr>
                    </a:p>
                  </a:txBody>
                  <a:tcPr marL="76200" marR="76200" marT="15240"/>
                </a:tc>
                <a:extLst>
                  <a:ext uri="{0D108BD9-81ED-4DB2-BD59-A6C34878D82A}">
                    <a16:rowId xmlns:a16="http://schemas.microsoft.com/office/drawing/2014/main" val="2658365829"/>
                  </a:ext>
                </a:extLst>
              </a:tr>
              <a:tr h="364389">
                <a:tc>
                  <a:txBody>
                    <a:bodyPr/>
                    <a:lstStyle/>
                    <a:p>
                      <a:pPr marL="0" indent="0" algn="l">
                        <a:lnSpc>
                          <a:spcPct val="107000"/>
                        </a:lnSpc>
                        <a:spcAft>
                          <a:spcPts val="1065"/>
                        </a:spcAft>
                        <a:buNone/>
                      </a:pPr>
                      <a:r>
                        <a:rPr lang="en-IN" sz="1200" kern="100">
                          <a:effectLst/>
                        </a:rPr>
                        <a:t>YOLOv8</a:t>
                      </a:r>
                      <a:endParaRPr lang="en-IN" sz="1200" kern="100">
                        <a:solidFill>
                          <a:srgbClr val="000000"/>
                        </a:solidFill>
                        <a:effectLst/>
                        <a:latin typeface="Cambria" panose="02040503050406030204" pitchFamily="18" charset="0"/>
                      </a:endParaRPr>
                    </a:p>
                  </a:txBody>
                  <a:tcPr marL="76200" marR="76200" marT="15240"/>
                </a:tc>
                <a:tc>
                  <a:txBody>
                    <a:bodyPr/>
                    <a:lstStyle/>
                    <a:p>
                      <a:pPr marL="0" indent="0" algn="ctr">
                        <a:lnSpc>
                          <a:spcPct val="107000"/>
                        </a:lnSpc>
                        <a:spcAft>
                          <a:spcPts val="1065"/>
                        </a:spcAft>
                        <a:buNone/>
                      </a:pPr>
                      <a:r>
                        <a:rPr lang="en-IN" sz="1200" kern="100">
                          <a:effectLst/>
                        </a:rPr>
                        <a:t>0.9404</a:t>
                      </a:r>
                      <a:endParaRPr lang="en-IN" sz="1200" kern="100">
                        <a:solidFill>
                          <a:srgbClr val="000000"/>
                        </a:solidFill>
                        <a:effectLst/>
                        <a:latin typeface="Cambria" panose="02040503050406030204" pitchFamily="18" charset="0"/>
                      </a:endParaRPr>
                    </a:p>
                  </a:txBody>
                  <a:tcPr marL="76200" marR="76200" marT="15240"/>
                </a:tc>
                <a:tc>
                  <a:txBody>
                    <a:bodyPr/>
                    <a:lstStyle/>
                    <a:p>
                      <a:pPr marL="17780" indent="0" algn="l">
                        <a:lnSpc>
                          <a:spcPct val="107000"/>
                        </a:lnSpc>
                        <a:spcAft>
                          <a:spcPts val="1065"/>
                        </a:spcAft>
                        <a:buNone/>
                      </a:pPr>
                      <a:r>
                        <a:rPr lang="en-IN" sz="1200" kern="100">
                          <a:effectLst/>
                        </a:rPr>
                        <a:t>0.9043</a:t>
                      </a:r>
                      <a:endParaRPr lang="en-IN" sz="1200" kern="100">
                        <a:solidFill>
                          <a:srgbClr val="000000"/>
                        </a:solidFill>
                        <a:effectLst/>
                        <a:latin typeface="Cambria" panose="02040503050406030204" pitchFamily="18" charset="0"/>
                      </a:endParaRPr>
                    </a:p>
                  </a:txBody>
                  <a:tcPr marL="76200" marR="76200" marT="15240"/>
                </a:tc>
                <a:tc>
                  <a:txBody>
                    <a:bodyPr/>
                    <a:lstStyle/>
                    <a:p>
                      <a:pPr marL="0" indent="0" algn="ctr">
                        <a:lnSpc>
                          <a:spcPct val="107000"/>
                        </a:lnSpc>
                        <a:spcAft>
                          <a:spcPts val="1065"/>
                        </a:spcAft>
                        <a:buNone/>
                      </a:pPr>
                      <a:r>
                        <a:rPr lang="en-IN" sz="1200" kern="100">
                          <a:effectLst/>
                        </a:rPr>
                        <a:t>0.9509</a:t>
                      </a:r>
                      <a:endParaRPr lang="en-IN" sz="1200" kern="100">
                        <a:solidFill>
                          <a:srgbClr val="000000"/>
                        </a:solidFill>
                        <a:effectLst/>
                        <a:latin typeface="Cambria" panose="02040503050406030204" pitchFamily="18" charset="0"/>
                      </a:endParaRPr>
                    </a:p>
                  </a:txBody>
                  <a:tcPr marL="76200" marR="76200" marT="15240"/>
                </a:tc>
                <a:tc>
                  <a:txBody>
                    <a:bodyPr/>
                    <a:lstStyle/>
                    <a:p>
                      <a:pPr marL="0" indent="0" algn="ctr">
                        <a:lnSpc>
                          <a:spcPct val="107000"/>
                        </a:lnSpc>
                        <a:spcAft>
                          <a:spcPts val="1065"/>
                        </a:spcAft>
                        <a:buNone/>
                      </a:pPr>
                      <a:r>
                        <a:rPr lang="en-IN" sz="1200" kern="100">
                          <a:effectLst/>
                        </a:rPr>
                        <a:t>0.8031</a:t>
                      </a:r>
                      <a:endParaRPr lang="en-IN" sz="1200" kern="100">
                        <a:solidFill>
                          <a:srgbClr val="000000"/>
                        </a:solidFill>
                        <a:effectLst/>
                        <a:latin typeface="Cambria" panose="02040503050406030204" pitchFamily="18" charset="0"/>
                      </a:endParaRPr>
                    </a:p>
                  </a:txBody>
                  <a:tcPr marL="76200" marR="76200" marT="15240"/>
                </a:tc>
                <a:tc>
                  <a:txBody>
                    <a:bodyPr/>
                    <a:lstStyle/>
                    <a:p>
                      <a:pPr marL="0" indent="0" algn="ctr">
                        <a:lnSpc>
                          <a:spcPct val="107000"/>
                        </a:lnSpc>
                        <a:spcAft>
                          <a:spcPts val="1065"/>
                        </a:spcAft>
                        <a:buNone/>
                      </a:pPr>
                      <a:r>
                        <a:rPr lang="en-IN" sz="1200" kern="100">
                          <a:effectLst/>
                        </a:rPr>
                        <a:t>0.9220</a:t>
                      </a:r>
                      <a:endParaRPr lang="en-IN" sz="1200" kern="100">
                        <a:solidFill>
                          <a:srgbClr val="000000"/>
                        </a:solidFill>
                        <a:effectLst/>
                        <a:latin typeface="Cambria" panose="02040503050406030204" pitchFamily="18" charset="0"/>
                      </a:endParaRPr>
                    </a:p>
                  </a:txBody>
                  <a:tcPr marL="76200" marR="76200" marT="15240"/>
                </a:tc>
                <a:extLst>
                  <a:ext uri="{0D108BD9-81ED-4DB2-BD59-A6C34878D82A}">
                    <a16:rowId xmlns:a16="http://schemas.microsoft.com/office/drawing/2014/main" val="3153899037"/>
                  </a:ext>
                </a:extLst>
              </a:tr>
              <a:tr h="364389">
                <a:tc>
                  <a:txBody>
                    <a:bodyPr/>
                    <a:lstStyle/>
                    <a:p>
                      <a:pPr marL="0" indent="0" algn="l">
                        <a:lnSpc>
                          <a:spcPct val="107000"/>
                        </a:lnSpc>
                        <a:spcAft>
                          <a:spcPts val="1065"/>
                        </a:spcAft>
                        <a:buNone/>
                      </a:pPr>
                      <a:r>
                        <a:rPr lang="en-IN" sz="1200" kern="100">
                          <a:effectLst/>
                        </a:rPr>
                        <a:t>YOLOv11</a:t>
                      </a:r>
                      <a:endParaRPr lang="en-IN" sz="1200" kern="100">
                        <a:solidFill>
                          <a:srgbClr val="000000"/>
                        </a:solidFill>
                        <a:effectLst/>
                        <a:latin typeface="Cambria" panose="02040503050406030204" pitchFamily="18" charset="0"/>
                      </a:endParaRPr>
                    </a:p>
                  </a:txBody>
                  <a:tcPr marL="76200" marR="76200" marT="15240"/>
                </a:tc>
                <a:tc>
                  <a:txBody>
                    <a:bodyPr/>
                    <a:lstStyle/>
                    <a:p>
                      <a:pPr marL="0" indent="0" algn="ctr">
                        <a:lnSpc>
                          <a:spcPct val="107000"/>
                        </a:lnSpc>
                        <a:spcAft>
                          <a:spcPts val="1065"/>
                        </a:spcAft>
                        <a:buNone/>
                      </a:pPr>
                      <a:r>
                        <a:rPr lang="en-IN" sz="1200" kern="100">
                          <a:effectLst/>
                        </a:rPr>
                        <a:t>0.9315</a:t>
                      </a:r>
                      <a:endParaRPr lang="en-IN" sz="1200" kern="100">
                        <a:solidFill>
                          <a:srgbClr val="000000"/>
                        </a:solidFill>
                        <a:effectLst/>
                        <a:latin typeface="Cambria" panose="02040503050406030204" pitchFamily="18" charset="0"/>
                      </a:endParaRPr>
                    </a:p>
                  </a:txBody>
                  <a:tcPr marL="76200" marR="76200" marT="15240"/>
                </a:tc>
                <a:tc>
                  <a:txBody>
                    <a:bodyPr/>
                    <a:lstStyle/>
                    <a:p>
                      <a:pPr marL="17780" indent="0" algn="l">
                        <a:lnSpc>
                          <a:spcPct val="107000"/>
                        </a:lnSpc>
                        <a:spcAft>
                          <a:spcPts val="1065"/>
                        </a:spcAft>
                        <a:buNone/>
                      </a:pPr>
                      <a:r>
                        <a:rPr lang="en-IN" sz="1200" kern="100">
                          <a:effectLst/>
                        </a:rPr>
                        <a:t>0.9362</a:t>
                      </a:r>
                      <a:endParaRPr lang="en-IN" sz="1200" kern="100">
                        <a:solidFill>
                          <a:srgbClr val="000000"/>
                        </a:solidFill>
                        <a:effectLst/>
                        <a:latin typeface="Cambria" panose="02040503050406030204" pitchFamily="18" charset="0"/>
                      </a:endParaRPr>
                    </a:p>
                  </a:txBody>
                  <a:tcPr marL="76200" marR="76200" marT="15240"/>
                </a:tc>
                <a:tc>
                  <a:txBody>
                    <a:bodyPr/>
                    <a:lstStyle/>
                    <a:p>
                      <a:pPr marL="0" indent="0" algn="ctr">
                        <a:lnSpc>
                          <a:spcPct val="107000"/>
                        </a:lnSpc>
                        <a:spcAft>
                          <a:spcPts val="1065"/>
                        </a:spcAft>
                        <a:buNone/>
                      </a:pPr>
                      <a:r>
                        <a:rPr lang="en-IN" sz="1200" kern="100">
                          <a:effectLst/>
                        </a:rPr>
                        <a:t>0.9579</a:t>
                      </a:r>
                      <a:endParaRPr lang="en-IN" sz="1200" kern="100">
                        <a:solidFill>
                          <a:srgbClr val="000000"/>
                        </a:solidFill>
                        <a:effectLst/>
                        <a:latin typeface="Cambria" panose="02040503050406030204" pitchFamily="18" charset="0"/>
                      </a:endParaRPr>
                    </a:p>
                  </a:txBody>
                  <a:tcPr marL="76200" marR="76200" marT="15240"/>
                </a:tc>
                <a:tc>
                  <a:txBody>
                    <a:bodyPr/>
                    <a:lstStyle/>
                    <a:p>
                      <a:pPr marL="0" indent="0" algn="ctr">
                        <a:lnSpc>
                          <a:spcPct val="107000"/>
                        </a:lnSpc>
                        <a:spcAft>
                          <a:spcPts val="1065"/>
                        </a:spcAft>
                        <a:buNone/>
                      </a:pPr>
                      <a:r>
                        <a:rPr lang="en-IN" sz="1200" kern="100">
                          <a:effectLst/>
                        </a:rPr>
                        <a:t>0.8182</a:t>
                      </a:r>
                      <a:endParaRPr lang="en-IN" sz="1200" kern="100">
                        <a:solidFill>
                          <a:srgbClr val="000000"/>
                        </a:solidFill>
                        <a:effectLst/>
                        <a:latin typeface="Cambria" panose="02040503050406030204" pitchFamily="18" charset="0"/>
                      </a:endParaRPr>
                    </a:p>
                  </a:txBody>
                  <a:tcPr marL="76200" marR="76200" marT="15240"/>
                </a:tc>
                <a:tc>
                  <a:txBody>
                    <a:bodyPr/>
                    <a:lstStyle/>
                    <a:p>
                      <a:pPr marL="0" indent="0" algn="ctr">
                        <a:lnSpc>
                          <a:spcPct val="107000"/>
                        </a:lnSpc>
                        <a:spcAft>
                          <a:spcPts val="1065"/>
                        </a:spcAft>
                        <a:buNone/>
                      </a:pPr>
                      <a:r>
                        <a:rPr lang="en-IN" sz="1200" kern="100" dirty="0">
                          <a:effectLst/>
                        </a:rPr>
                        <a:t>0.9339</a:t>
                      </a:r>
                      <a:endParaRPr lang="en-IN" sz="1200" kern="100" dirty="0">
                        <a:solidFill>
                          <a:srgbClr val="000000"/>
                        </a:solidFill>
                        <a:effectLst/>
                        <a:latin typeface="Cambria" panose="02040503050406030204" pitchFamily="18" charset="0"/>
                      </a:endParaRPr>
                    </a:p>
                  </a:txBody>
                  <a:tcPr marL="76200" marR="76200" marT="15240"/>
                </a:tc>
                <a:extLst>
                  <a:ext uri="{0D108BD9-81ED-4DB2-BD59-A6C34878D82A}">
                    <a16:rowId xmlns:a16="http://schemas.microsoft.com/office/drawing/2014/main" val="982663413"/>
                  </a:ext>
                </a:extLst>
              </a:tr>
            </a:tbl>
          </a:graphicData>
        </a:graphic>
      </p:graphicFrame>
      <p:pic>
        <p:nvPicPr>
          <p:cNvPr id="12" name="Picture 11" descr="A blue squares with white text&#10;&#10;AI-generated content may be incorrect.">
            <a:extLst>
              <a:ext uri="{FF2B5EF4-FFF2-40B4-BE49-F238E27FC236}">
                <a16:creationId xmlns:a16="http://schemas.microsoft.com/office/drawing/2014/main" id="{13B22285-A787-3C73-30C1-371443403D40}"/>
              </a:ext>
            </a:extLst>
          </p:cNvPr>
          <p:cNvPicPr>
            <a:picLocks noChangeAspect="1"/>
          </p:cNvPicPr>
          <p:nvPr/>
        </p:nvPicPr>
        <p:blipFill>
          <a:blip r:embed="rId2"/>
          <a:stretch>
            <a:fillRect/>
          </a:stretch>
        </p:blipFill>
        <p:spPr>
          <a:xfrm>
            <a:off x="4979654" y="1490396"/>
            <a:ext cx="3790631" cy="2842974"/>
          </a:xfrm>
          <a:prstGeom prst="rect">
            <a:avLst/>
          </a:prstGeom>
        </p:spPr>
      </p:pic>
    </p:spTree>
    <p:extLst>
      <p:ext uri="{BB962C8B-B14F-4D97-AF65-F5344CB8AC3E}">
        <p14:creationId xmlns:p14="http://schemas.microsoft.com/office/powerpoint/2010/main" val="24949953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03E9CB-E16C-89CA-F776-305E6689B5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2831B0-CA85-DBCE-CA2A-DBBB7B38AAC5}"/>
              </a:ext>
            </a:extLst>
          </p:cNvPr>
          <p:cNvSpPr>
            <a:spLocks noGrp="1"/>
          </p:cNvSpPr>
          <p:nvPr>
            <p:ph type="title"/>
          </p:nvPr>
        </p:nvSpPr>
        <p:spPr>
          <a:xfrm>
            <a:off x="137160" y="184666"/>
            <a:ext cx="8522208" cy="1305730"/>
          </a:xfrm>
        </p:spPr>
        <p:txBody>
          <a:bodyPr>
            <a:normAutofit/>
          </a:bodyPr>
          <a:lstStyle/>
          <a:p>
            <a:r>
              <a:rPr lang="en-IN" b="1" dirty="0"/>
              <a:t>RESULTS &amp; DISCUSSION</a:t>
            </a:r>
            <a:br>
              <a:rPr lang="en-IN" b="1" dirty="0"/>
            </a:br>
            <a:endParaRPr lang="en-IN" dirty="0"/>
          </a:p>
        </p:txBody>
      </p:sp>
      <p:sp>
        <p:nvSpPr>
          <p:cNvPr id="3" name="Content Placeholder 2">
            <a:extLst>
              <a:ext uri="{FF2B5EF4-FFF2-40B4-BE49-F238E27FC236}">
                <a16:creationId xmlns:a16="http://schemas.microsoft.com/office/drawing/2014/main" id="{123C83DC-5539-363B-4BB6-165CE5DCC28E}"/>
              </a:ext>
            </a:extLst>
          </p:cNvPr>
          <p:cNvSpPr>
            <a:spLocks noGrp="1"/>
          </p:cNvSpPr>
          <p:nvPr>
            <p:ph idx="1"/>
          </p:nvPr>
        </p:nvSpPr>
        <p:spPr>
          <a:xfrm>
            <a:off x="401216" y="1296955"/>
            <a:ext cx="8431888" cy="5286725"/>
          </a:xfrm>
        </p:spPr>
        <p:txBody>
          <a:bodyPr vert="horz" lIns="91440" tIns="45720" rIns="91440" bIns="45720" rtlCol="0" anchor="t">
            <a:normAutofit/>
          </a:bodyPr>
          <a:lstStyle/>
          <a:p>
            <a:pPr marL="0" lvl="0" indent="0" defTabSz="914400" eaLnBrk="0" fontAlgn="base" hangingPunct="0">
              <a:spcBef>
                <a:spcPct val="0"/>
              </a:spcBef>
              <a:spcAft>
                <a:spcPct val="0"/>
              </a:spcAft>
              <a:buClrTx/>
              <a:buSzTx/>
              <a:buNone/>
            </a:pPr>
            <a:endParaRPr lang="en-US" altLang="en-US" b="1" u="sng" dirty="0">
              <a:solidFill>
                <a:schemeClr val="tx1"/>
              </a:solidFill>
              <a:latin typeface="Arial" panose="020B0604020202020204" pitchFamily="34" charset="0"/>
              <a:cs typeface="Arial"/>
            </a:endParaRPr>
          </a:p>
          <a:p>
            <a:pPr marL="0" lvl="0" indent="0" defTabSz="914400" eaLnBrk="0" fontAlgn="base" hangingPunct="0">
              <a:spcBef>
                <a:spcPct val="0"/>
              </a:spcBef>
              <a:spcAft>
                <a:spcPct val="0"/>
              </a:spcAft>
              <a:buClrTx/>
              <a:buSzTx/>
              <a:buNone/>
            </a:pPr>
            <a:endParaRPr lang="en-US" altLang="en-US" dirty="0">
              <a:solidFill>
                <a:schemeClr val="tx1"/>
              </a:solidFill>
              <a:latin typeface="Arial" panose="020B0604020202020204" pitchFamily="34" charset="0"/>
            </a:endParaRPr>
          </a:p>
          <a:p>
            <a:endParaRPr lang="en-IN" dirty="0"/>
          </a:p>
        </p:txBody>
      </p:sp>
      <p:sp>
        <p:nvSpPr>
          <p:cNvPr id="4" name="Rectangle 1">
            <a:extLst>
              <a:ext uri="{FF2B5EF4-FFF2-40B4-BE49-F238E27FC236}">
                <a16:creationId xmlns:a16="http://schemas.microsoft.com/office/drawing/2014/main" id="{3542FFEC-6E6D-8E09-3730-C45A44585B0F}"/>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B966753A-A2D0-5CBD-1A5A-C634C5F1B04F}"/>
              </a:ext>
            </a:extLst>
          </p:cNvPr>
          <p:cNvSpPr txBox="1"/>
          <p:nvPr/>
        </p:nvSpPr>
        <p:spPr>
          <a:xfrm>
            <a:off x="248077" y="1083996"/>
            <a:ext cx="7917515" cy="33547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latin typeface="Arial" panose="020B0604020202020204" pitchFamily="34" charset="0"/>
                <a:ea typeface="+mn-lt"/>
                <a:cs typeface="Arial" panose="020B0604020202020204" pitchFamily="34" charset="0"/>
              </a:rPr>
              <a:t>Face Recognition Robustness</a:t>
            </a:r>
            <a:endParaRPr lang="en-US" sz="2000" dirty="0">
              <a:latin typeface="Arial" panose="020B0604020202020204" pitchFamily="34" charset="0"/>
              <a:cs typeface="Arial" panose="020B0604020202020204" pitchFamily="34" charset="0"/>
            </a:endParaRPr>
          </a:p>
          <a:p>
            <a:pPr marL="285750" indent="-285750">
              <a:buFont typeface="Arial"/>
              <a:buChar char="•"/>
            </a:pPr>
            <a:r>
              <a:rPr lang="en-US" dirty="0">
                <a:latin typeface="Arial" panose="020B0604020202020204" pitchFamily="34" charset="0"/>
                <a:ea typeface="+mn-lt"/>
                <a:cs typeface="Arial" panose="020B0604020202020204" pitchFamily="34" charset="0"/>
              </a:rPr>
              <a:t>Recognition confidence consistently ranged 75 %–96 % across varied lighting, poses, and backgrounds.</a:t>
            </a:r>
            <a:endParaRPr lang="en-US" dirty="0">
              <a:latin typeface="Arial" panose="020B0604020202020204" pitchFamily="34" charset="0"/>
              <a:cs typeface="Arial" panose="020B0604020202020204" pitchFamily="34" charset="0"/>
            </a:endParaRPr>
          </a:p>
          <a:p>
            <a:pPr marL="285750" indent="-285750">
              <a:buFont typeface="Arial"/>
              <a:buChar char="•"/>
            </a:pPr>
            <a:r>
              <a:rPr lang="en-US" dirty="0">
                <a:latin typeface="Arial" panose="020B0604020202020204" pitchFamily="34" charset="0"/>
                <a:ea typeface="+mn-lt"/>
                <a:cs typeface="Arial" panose="020B0604020202020204" pitchFamily="34" charset="0"/>
              </a:rPr>
              <a:t>Frame‑by‑frame consistency (56–85 </a:t>
            </a:r>
            <a:r>
              <a:rPr lang="en-US" dirty="0" err="1">
                <a:latin typeface="Arial" panose="020B0604020202020204" pitchFamily="34" charset="0"/>
                <a:ea typeface="+mn-lt"/>
                <a:cs typeface="Arial" panose="020B0604020202020204" pitchFamily="34" charset="0"/>
              </a:rPr>
              <a:t>ms</a:t>
            </a:r>
            <a:r>
              <a:rPr lang="en-US" dirty="0">
                <a:latin typeface="Arial" panose="020B0604020202020204" pitchFamily="34" charset="0"/>
                <a:ea typeface="+mn-lt"/>
                <a:cs typeface="Arial" panose="020B0604020202020204" pitchFamily="34" charset="0"/>
              </a:rPr>
              <a:t> per frame) supports near‑real‑time performance.</a:t>
            </a:r>
            <a:endParaRPr lang="en-US" dirty="0">
              <a:latin typeface="Arial" panose="020B0604020202020204" pitchFamily="34" charset="0"/>
              <a:cs typeface="Arial" panose="020B0604020202020204" pitchFamily="34" charset="0"/>
            </a:endParaRPr>
          </a:p>
          <a:p>
            <a:pPr marL="285750" indent="-285750">
              <a:buFont typeface="Arial"/>
              <a:buChar char="•"/>
            </a:pPr>
            <a:r>
              <a:rPr lang="en-US" dirty="0" err="1">
                <a:latin typeface="Arial" panose="020B0604020202020204" pitchFamily="34" charset="0"/>
                <a:ea typeface="+mn-lt"/>
                <a:cs typeface="Arial" panose="020B0604020202020204" pitchFamily="34" charset="0"/>
              </a:rPr>
              <a:t>ResNet</a:t>
            </a:r>
            <a:r>
              <a:rPr lang="en-US" dirty="0">
                <a:latin typeface="Arial" panose="020B0604020202020204" pitchFamily="34" charset="0"/>
                <a:ea typeface="+mn-lt"/>
                <a:cs typeface="Arial" panose="020B0604020202020204" pitchFamily="34" charset="0"/>
              </a:rPr>
              <a:t> + </a:t>
            </a:r>
            <a:r>
              <a:rPr lang="en-US" dirty="0" err="1">
                <a:latin typeface="Arial" panose="020B0604020202020204" pitchFamily="34" charset="0"/>
                <a:ea typeface="+mn-lt"/>
                <a:cs typeface="Arial" panose="020B0604020202020204" pitchFamily="34" charset="0"/>
              </a:rPr>
              <a:t>FaceNet</a:t>
            </a:r>
            <a:r>
              <a:rPr lang="en-US" dirty="0">
                <a:latin typeface="Arial" panose="020B0604020202020204" pitchFamily="34" charset="0"/>
                <a:ea typeface="+mn-lt"/>
                <a:cs typeface="Arial" panose="020B0604020202020204" pitchFamily="34" charset="0"/>
              </a:rPr>
              <a:t> + SVM pipeline-maintained identity integrity despite minor motion and occlusion.</a:t>
            </a:r>
            <a:endParaRPr lang="en-US"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28600" indent="-228600" algn="just">
              <a:buFont typeface=""/>
              <a:buChar char="•"/>
            </a:pPr>
            <a:endParaRPr lang="en-US" sz="1600" dirty="0">
              <a:latin typeface="Arial" panose="020B0604020202020204" pitchFamily="34" charset="0"/>
              <a:cs typeface="Arial" panose="020B0604020202020204" pitchFamily="34" charset="0"/>
            </a:endParaRPr>
          </a:p>
          <a:p>
            <a:pPr algn="just"/>
            <a:endParaRPr lang="en-US" sz="1600" dirty="0">
              <a:latin typeface="Arial" panose="020B0604020202020204" pitchFamily="34" charset="0"/>
              <a:cs typeface="Arial" panose="020B0604020202020204" pitchFamily="34" charset="0"/>
            </a:endParaRPr>
          </a:p>
          <a:p>
            <a:pPr algn="just"/>
            <a:endParaRPr lang="en-US" dirty="0">
              <a:latin typeface="Arial" panose="020B0604020202020204" pitchFamily="34" charset="0"/>
              <a:cs typeface="Arial" panose="020B0604020202020204" pitchFamily="34" charset="0"/>
            </a:endParaRPr>
          </a:p>
        </p:txBody>
      </p:sp>
      <p:pic>
        <p:nvPicPr>
          <p:cNvPr id="7" name="Picture 6" descr="A graph with green line&#10;&#10;AI-generated content may be incorrect.">
            <a:extLst>
              <a:ext uri="{FF2B5EF4-FFF2-40B4-BE49-F238E27FC236}">
                <a16:creationId xmlns:a16="http://schemas.microsoft.com/office/drawing/2014/main" id="{91D92FB1-DBE3-A81D-E1FC-ED073038AC98}"/>
              </a:ext>
            </a:extLst>
          </p:cNvPr>
          <p:cNvPicPr>
            <a:picLocks noChangeAspect="1"/>
          </p:cNvPicPr>
          <p:nvPr/>
        </p:nvPicPr>
        <p:blipFill>
          <a:blip r:embed="rId2"/>
          <a:stretch>
            <a:fillRect/>
          </a:stretch>
        </p:blipFill>
        <p:spPr>
          <a:xfrm>
            <a:off x="886968" y="3508501"/>
            <a:ext cx="7040880" cy="2786658"/>
          </a:xfrm>
          <a:prstGeom prst="rect">
            <a:avLst/>
          </a:prstGeom>
        </p:spPr>
      </p:pic>
    </p:spTree>
    <p:extLst>
      <p:ext uri="{BB962C8B-B14F-4D97-AF65-F5344CB8AC3E}">
        <p14:creationId xmlns:p14="http://schemas.microsoft.com/office/powerpoint/2010/main" val="25939590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0CB9E5-748D-9CEA-AAF3-2CEF37C771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929AEB-D975-65C5-0AEC-37390A8BA361}"/>
              </a:ext>
            </a:extLst>
          </p:cNvPr>
          <p:cNvSpPr>
            <a:spLocks noGrp="1"/>
          </p:cNvSpPr>
          <p:nvPr>
            <p:ph type="title"/>
          </p:nvPr>
        </p:nvSpPr>
        <p:spPr>
          <a:xfrm>
            <a:off x="137160" y="184666"/>
            <a:ext cx="8522208" cy="1305730"/>
          </a:xfrm>
        </p:spPr>
        <p:txBody>
          <a:bodyPr>
            <a:normAutofit/>
          </a:bodyPr>
          <a:lstStyle/>
          <a:p>
            <a:r>
              <a:rPr lang="en-IN" b="1" dirty="0"/>
              <a:t>RESULTS &amp; DISCUSSION</a:t>
            </a:r>
            <a:br>
              <a:rPr lang="en-IN" b="1" dirty="0"/>
            </a:br>
            <a:endParaRPr lang="en-IN" dirty="0"/>
          </a:p>
        </p:txBody>
      </p:sp>
      <p:sp>
        <p:nvSpPr>
          <p:cNvPr id="3" name="Content Placeholder 2">
            <a:extLst>
              <a:ext uri="{FF2B5EF4-FFF2-40B4-BE49-F238E27FC236}">
                <a16:creationId xmlns:a16="http://schemas.microsoft.com/office/drawing/2014/main" id="{3410AD19-EFD0-E370-5CAE-DFFEE6DF001C}"/>
              </a:ext>
            </a:extLst>
          </p:cNvPr>
          <p:cNvSpPr>
            <a:spLocks noGrp="1"/>
          </p:cNvSpPr>
          <p:nvPr>
            <p:ph idx="1"/>
          </p:nvPr>
        </p:nvSpPr>
        <p:spPr>
          <a:xfrm>
            <a:off x="401216" y="1296955"/>
            <a:ext cx="8431888" cy="5286725"/>
          </a:xfrm>
        </p:spPr>
        <p:txBody>
          <a:bodyPr vert="horz" lIns="91440" tIns="45720" rIns="91440" bIns="45720" rtlCol="0" anchor="t">
            <a:normAutofit/>
          </a:bodyPr>
          <a:lstStyle/>
          <a:p>
            <a:pPr marL="0" lvl="0" indent="0" defTabSz="914400" eaLnBrk="0" fontAlgn="base" hangingPunct="0">
              <a:spcBef>
                <a:spcPct val="0"/>
              </a:spcBef>
              <a:spcAft>
                <a:spcPct val="0"/>
              </a:spcAft>
              <a:buClrTx/>
              <a:buSzTx/>
              <a:buNone/>
            </a:pPr>
            <a:endParaRPr lang="en-US" altLang="en-US" b="1" u="sng" dirty="0">
              <a:solidFill>
                <a:schemeClr val="tx1"/>
              </a:solidFill>
              <a:latin typeface="Arial" panose="020B0604020202020204" pitchFamily="34" charset="0"/>
              <a:cs typeface="Arial"/>
            </a:endParaRPr>
          </a:p>
          <a:p>
            <a:pPr marL="0" lvl="0" indent="0" defTabSz="914400" eaLnBrk="0" fontAlgn="base" hangingPunct="0">
              <a:spcBef>
                <a:spcPct val="0"/>
              </a:spcBef>
              <a:spcAft>
                <a:spcPct val="0"/>
              </a:spcAft>
              <a:buClrTx/>
              <a:buSzTx/>
              <a:buNone/>
            </a:pPr>
            <a:endParaRPr lang="en-US" altLang="en-US" dirty="0">
              <a:solidFill>
                <a:schemeClr val="tx1"/>
              </a:solidFill>
              <a:latin typeface="Arial" panose="020B0604020202020204" pitchFamily="34" charset="0"/>
            </a:endParaRPr>
          </a:p>
          <a:p>
            <a:endParaRPr lang="en-IN" dirty="0"/>
          </a:p>
        </p:txBody>
      </p:sp>
      <p:sp>
        <p:nvSpPr>
          <p:cNvPr id="4" name="Rectangle 1">
            <a:extLst>
              <a:ext uri="{FF2B5EF4-FFF2-40B4-BE49-F238E27FC236}">
                <a16:creationId xmlns:a16="http://schemas.microsoft.com/office/drawing/2014/main" id="{FFE9536C-EB98-6C72-D465-C33C2FCCD277}"/>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05566B1C-4800-F4F3-9281-9D31FD2DA682}"/>
              </a:ext>
            </a:extLst>
          </p:cNvPr>
          <p:cNvSpPr txBox="1"/>
          <p:nvPr/>
        </p:nvSpPr>
        <p:spPr>
          <a:xfrm>
            <a:off x="248077" y="1083996"/>
            <a:ext cx="7917515" cy="169277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ea typeface="+mn-lt"/>
                <a:cs typeface="+mn-lt"/>
              </a:rPr>
              <a:t>Real Time Implementation</a:t>
            </a:r>
            <a:endParaRPr lang="en-US" sz="2000" dirty="0"/>
          </a:p>
          <a:p>
            <a:pPr marL="285750" indent="-285750" algn="just">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28600" indent="-228600" algn="just">
              <a:buFont typeface=""/>
              <a:buChar char="•"/>
            </a:pPr>
            <a:endParaRPr lang="en-US" sz="1600" dirty="0"/>
          </a:p>
          <a:p>
            <a:pPr algn="just"/>
            <a:endParaRPr lang="en-US" sz="1600" dirty="0"/>
          </a:p>
          <a:p>
            <a:pPr algn="just"/>
            <a:endParaRPr lang="en-US" dirty="0"/>
          </a:p>
        </p:txBody>
      </p:sp>
      <p:pic>
        <p:nvPicPr>
          <p:cNvPr id="12" name="realtimeimplementation">
            <a:hlinkClick r:id="" action="ppaction://media"/>
            <a:extLst>
              <a:ext uri="{FF2B5EF4-FFF2-40B4-BE49-F238E27FC236}">
                <a16:creationId xmlns:a16="http://schemas.microsoft.com/office/drawing/2014/main" id="{EF3F6F58-CA7C-5998-B003-F920FD4B244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22038" y="1534330"/>
            <a:ext cx="6851937" cy="4796356"/>
          </a:xfrm>
          <a:prstGeom prst="rect">
            <a:avLst/>
          </a:prstGeom>
        </p:spPr>
      </p:pic>
    </p:spTree>
    <p:extLst>
      <p:ext uri="{BB962C8B-B14F-4D97-AF65-F5344CB8AC3E}">
        <p14:creationId xmlns:p14="http://schemas.microsoft.com/office/powerpoint/2010/main" val="3733039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160"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24D0B3-3097-22D7-986E-BC2558430E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27F6B6-73FB-BA69-302B-D84CDAD5FC15}"/>
              </a:ext>
            </a:extLst>
          </p:cNvPr>
          <p:cNvSpPr>
            <a:spLocks noGrp="1"/>
          </p:cNvSpPr>
          <p:nvPr>
            <p:ph type="title"/>
          </p:nvPr>
        </p:nvSpPr>
        <p:spPr>
          <a:xfrm>
            <a:off x="137160" y="184666"/>
            <a:ext cx="8522208" cy="1305730"/>
          </a:xfrm>
        </p:spPr>
        <p:txBody>
          <a:bodyPr>
            <a:normAutofit/>
          </a:bodyPr>
          <a:lstStyle/>
          <a:p>
            <a:r>
              <a:rPr lang="en-IN" b="1" dirty="0"/>
              <a:t>CONCLUSION</a:t>
            </a:r>
            <a:br>
              <a:rPr lang="en-IN" b="1" dirty="0"/>
            </a:br>
            <a:endParaRPr lang="en-IN" dirty="0"/>
          </a:p>
        </p:txBody>
      </p:sp>
      <p:sp>
        <p:nvSpPr>
          <p:cNvPr id="3" name="Content Placeholder 2">
            <a:extLst>
              <a:ext uri="{FF2B5EF4-FFF2-40B4-BE49-F238E27FC236}">
                <a16:creationId xmlns:a16="http://schemas.microsoft.com/office/drawing/2014/main" id="{53E5A18D-0DA5-A384-1DB9-A20DC4AAF056}"/>
              </a:ext>
            </a:extLst>
          </p:cNvPr>
          <p:cNvSpPr>
            <a:spLocks noGrp="1"/>
          </p:cNvSpPr>
          <p:nvPr>
            <p:ph idx="1"/>
          </p:nvPr>
        </p:nvSpPr>
        <p:spPr>
          <a:xfrm>
            <a:off x="258670" y="1074177"/>
            <a:ext cx="8626659" cy="5317479"/>
          </a:xfrm>
        </p:spPr>
        <p:txBody>
          <a:bodyPr vert="horz" lIns="91440" tIns="45720" rIns="91440" bIns="45720" rtlCol="0" anchor="t">
            <a:normAutofit/>
          </a:bodyPr>
          <a:lstStyle/>
          <a:p>
            <a:pPr>
              <a:buFont typeface="Wingdings" panose="05000000000000000000" pitchFamily="2" charset="2"/>
              <a:buChar char="Ø"/>
            </a:pPr>
            <a:r>
              <a:rPr lang="en-US" dirty="0">
                <a:solidFill>
                  <a:schemeClr val="tx1"/>
                </a:solidFill>
                <a:latin typeface="Arial" panose="020B0604020202020204" pitchFamily="34" charset="0"/>
                <a:cs typeface="Arial" panose="020B0604020202020204" pitchFamily="34" charset="0"/>
              </a:rPr>
              <a:t>PRISONSECURE is an advanced surveillance system for high-security environments, offering real-time weapon detection and facial recognition using deep learning. </a:t>
            </a:r>
          </a:p>
          <a:p>
            <a:pPr>
              <a:buFont typeface="Wingdings" panose="05000000000000000000" pitchFamily="2" charset="2"/>
              <a:buChar char="Ø"/>
            </a:pPr>
            <a:r>
              <a:rPr lang="en-US" dirty="0">
                <a:solidFill>
                  <a:schemeClr val="tx1"/>
                </a:solidFill>
                <a:latin typeface="Arial" panose="020B0604020202020204" pitchFamily="34" charset="0"/>
                <a:cs typeface="Arial" panose="020B0604020202020204" pitchFamily="34" charset="0"/>
              </a:rPr>
              <a:t>It employs YOLOv11 with a mAP@0.5 of 95.79% for accurate detection of weapons like guns and knives. </a:t>
            </a:r>
          </a:p>
          <a:p>
            <a:pPr>
              <a:buFont typeface="Wingdings" panose="05000000000000000000" pitchFamily="2" charset="2"/>
              <a:buChar char="Ø"/>
            </a:pPr>
            <a:r>
              <a:rPr lang="en-US" dirty="0">
                <a:solidFill>
                  <a:schemeClr val="tx1"/>
                </a:solidFill>
                <a:latin typeface="Arial" panose="020B0604020202020204" pitchFamily="34" charset="0"/>
                <a:cs typeface="Arial" panose="020B0604020202020204" pitchFamily="34" charset="0"/>
              </a:rPr>
              <a:t>The facial recognition module, combining </a:t>
            </a:r>
            <a:r>
              <a:rPr lang="en-US" dirty="0" err="1">
                <a:solidFill>
                  <a:schemeClr val="tx1"/>
                </a:solidFill>
                <a:latin typeface="Arial" panose="020B0604020202020204" pitchFamily="34" charset="0"/>
                <a:cs typeface="Arial" panose="020B0604020202020204" pitchFamily="34" charset="0"/>
              </a:rPr>
              <a:t>ResNet</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FaceNet</a:t>
            </a:r>
            <a:r>
              <a:rPr lang="en-US" dirty="0">
                <a:solidFill>
                  <a:schemeClr val="tx1"/>
                </a:solidFill>
                <a:latin typeface="Arial" panose="020B0604020202020204" pitchFamily="34" charset="0"/>
                <a:cs typeface="Arial" panose="020B0604020202020204" pitchFamily="34" charset="0"/>
              </a:rPr>
              <a:t>, and an SVM classifier, maintains over 90% confidence even in low light or occlusion. </a:t>
            </a:r>
          </a:p>
          <a:p>
            <a:pPr>
              <a:buFont typeface="Wingdings" panose="05000000000000000000" pitchFamily="2" charset="2"/>
              <a:buChar char="Ø"/>
            </a:pPr>
            <a:r>
              <a:rPr lang="en-US" dirty="0">
                <a:solidFill>
                  <a:schemeClr val="tx1"/>
                </a:solidFill>
                <a:latin typeface="Arial" panose="020B0604020202020204" pitchFamily="34" charset="0"/>
                <a:cs typeface="Arial" panose="020B0604020202020204" pitchFamily="34" charset="0"/>
              </a:rPr>
              <a:t>Its alert system responds swiftly, averaging just 0.18 seconds.</a:t>
            </a:r>
            <a:endParaRPr lang="en-IN" dirty="0">
              <a:solidFill>
                <a:schemeClr val="tx1"/>
              </a:solidFill>
              <a:latin typeface="Arial" panose="020B0604020202020204" pitchFamily="34" charset="0"/>
              <a:cs typeface="Arial" panose="020B0604020202020204" pitchFamily="34" charset="0"/>
            </a:endParaRPr>
          </a:p>
        </p:txBody>
      </p:sp>
      <p:sp>
        <p:nvSpPr>
          <p:cNvPr id="4" name="Rectangle 1">
            <a:extLst>
              <a:ext uri="{FF2B5EF4-FFF2-40B4-BE49-F238E27FC236}">
                <a16:creationId xmlns:a16="http://schemas.microsoft.com/office/drawing/2014/main" id="{33468761-6464-C86F-F771-CF82A6EC5175}"/>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805323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24D0B3-3097-22D7-986E-BC2558430E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27F6B6-73FB-BA69-302B-D84CDAD5FC15}"/>
              </a:ext>
            </a:extLst>
          </p:cNvPr>
          <p:cNvSpPr>
            <a:spLocks noGrp="1"/>
          </p:cNvSpPr>
          <p:nvPr>
            <p:ph type="title"/>
          </p:nvPr>
        </p:nvSpPr>
        <p:spPr>
          <a:xfrm>
            <a:off x="187452" y="377706"/>
            <a:ext cx="8522208" cy="1305730"/>
          </a:xfrm>
        </p:spPr>
        <p:txBody>
          <a:bodyPr>
            <a:normAutofit/>
          </a:bodyPr>
          <a:lstStyle/>
          <a:p>
            <a:r>
              <a:rPr lang="en-IN" b="1" dirty="0"/>
              <a:t>FUTURE SCOPE</a:t>
            </a:r>
            <a:br>
              <a:rPr lang="en-IN" b="1" dirty="0"/>
            </a:br>
            <a:endParaRPr lang="en-IN" dirty="0"/>
          </a:p>
        </p:txBody>
      </p:sp>
      <p:sp>
        <p:nvSpPr>
          <p:cNvPr id="4" name="Rectangle 1">
            <a:extLst>
              <a:ext uri="{FF2B5EF4-FFF2-40B4-BE49-F238E27FC236}">
                <a16:creationId xmlns:a16="http://schemas.microsoft.com/office/drawing/2014/main" id="{33468761-6464-C86F-F771-CF82A6EC5175}"/>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Rectangle 1">
            <a:extLst>
              <a:ext uri="{FF2B5EF4-FFF2-40B4-BE49-F238E27FC236}">
                <a16:creationId xmlns:a16="http://schemas.microsoft.com/office/drawing/2014/main" id="{BF1DA2E7-EAA6-45E0-2229-6C5232D3D4FF}"/>
              </a:ext>
            </a:extLst>
          </p:cNvPr>
          <p:cNvSpPr>
            <a:spLocks noChangeArrowheads="1"/>
          </p:cNvSpPr>
          <p:nvPr/>
        </p:nvSpPr>
        <p:spPr bwMode="auto">
          <a:xfrm>
            <a:off x="484632" y="963736"/>
            <a:ext cx="7927848"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Arial" panose="020B0604020202020204" pitchFamily="34" charset="0"/>
              </a:rPr>
              <a:t>Expanding the model to detect suspicious behaviors.</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Arial" panose="020B0604020202020204" pitchFamily="34" charset="0"/>
              </a:rPr>
              <a:t>Incorporating </a:t>
            </a:r>
            <a:r>
              <a:rPr kumimoji="0" lang="en-US" altLang="en-US" sz="1800" b="1" i="0" u="none" strike="noStrike" cap="none" normalizeH="0" baseline="0" dirty="0">
                <a:ln>
                  <a:noFill/>
                </a:ln>
                <a:solidFill>
                  <a:schemeClr val="tx1"/>
                </a:solidFill>
                <a:effectLst/>
                <a:latin typeface="Arial" panose="020B0604020202020204" pitchFamily="34" charset="0"/>
              </a:rPr>
              <a:t>action recognition</a:t>
            </a:r>
            <a:r>
              <a:rPr kumimoji="0" lang="en-US" altLang="en-US" sz="1800" b="0" i="0" u="none" strike="noStrike" cap="none" normalizeH="0" baseline="0" dirty="0">
                <a:ln>
                  <a:noFill/>
                </a:ln>
                <a:solidFill>
                  <a:schemeClr val="tx1"/>
                </a:solidFill>
                <a:effectLst/>
                <a:latin typeface="Arial" panose="020B0604020202020204" pitchFamily="34" charset="0"/>
              </a:rPr>
              <a:t> using pose estimation or temporal modeling for deeper scene understanding.</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Arial" panose="020B0604020202020204" pitchFamily="34" charset="0"/>
              </a:rPr>
              <a:t>Deploying optimized lightweight versions for </a:t>
            </a:r>
            <a:r>
              <a:rPr kumimoji="0" lang="en-US" altLang="en-US" sz="1800" b="1" i="0" u="none" strike="noStrike" cap="none" normalizeH="0" baseline="0" dirty="0">
                <a:ln>
                  <a:noFill/>
                </a:ln>
                <a:solidFill>
                  <a:schemeClr val="tx1"/>
                </a:solidFill>
                <a:effectLst/>
                <a:latin typeface="Arial" panose="020B0604020202020204" pitchFamily="34" charset="0"/>
              </a:rPr>
              <a:t>edge devices</a:t>
            </a:r>
            <a:r>
              <a:rPr kumimoji="0" lang="en-US" altLang="en-US" sz="1800" b="0" i="0" u="none" strike="noStrike" cap="none" normalizeH="0" baseline="0" dirty="0">
                <a:ln>
                  <a:noFill/>
                </a:ln>
                <a:solidFill>
                  <a:schemeClr val="tx1"/>
                </a:solidFill>
                <a:effectLst/>
                <a:latin typeface="Arial" panose="020B0604020202020204" pitchFamily="34" charset="0"/>
              </a:rPr>
              <a:t> like CCTV nodes.</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Arial" panose="020B0604020202020204" pitchFamily="34" charset="0"/>
              </a:rPr>
              <a:t>Mak</a:t>
            </a:r>
            <a:r>
              <a:rPr lang="en-US" altLang="en-US" dirty="0">
                <a:latin typeface="Arial" panose="020B0604020202020204" pitchFamily="34" charset="0"/>
              </a:rPr>
              <a:t>ing a Chatbot that logs in alert incident and give insights on it</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Arial" panose="020B0604020202020204" pitchFamily="34" charset="0"/>
              </a:rPr>
              <a:t>Implementing </a:t>
            </a:r>
            <a:r>
              <a:rPr kumimoji="0" lang="en-US" altLang="en-US" sz="1800" b="1" i="0" u="none" strike="noStrike" cap="none" normalizeH="0" baseline="0" dirty="0">
                <a:ln>
                  <a:noFill/>
                </a:ln>
                <a:solidFill>
                  <a:schemeClr val="tx1"/>
                </a:solidFill>
                <a:effectLst/>
                <a:latin typeface="Arial" panose="020B0604020202020204" pitchFamily="34" charset="0"/>
              </a:rPr>
              <a:t>privacy-preserving</a:t>
            </a:r>
            <a:r>
              <a:rPr kumimoji="0" lang="en-US" altLang="en-US" sz="1800" b="0" i="0" u="none" strike="noStrike" cap="none" normalizeH="0" baseline="0" dirty="0">
                <a:ln>
                  <a:noFill/>
                </a:ln>
                <a:solidFill>
                  <a:schemeClr val="tx1"/>
                </a:solidFill>
                <a:effectLst/>
                <a:latin typeface="Arial" panose="020B0604020202020204" pitchFamily="34" charset="0"/>
              </a:rPr>
              <a:t> features such as on-device processing and encryption.</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lang="en-US" altLang="en-US" dirty="0">
                <a:latin typeface="Arial" panose="020B0604020202020204" pitchFamily="34" charset="0"/>
              </a:rPr>
              <a:t>Implementing Concealed weapon detection based on thermal images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Arial" panose="020B0604020202020204" pitchFamily="34" charset="0"/>
              </a:rPr>
              <a:t>Enhancing the system via </a:t>
            </a:r>
            <a:r>
              <a:rPr kumimoji="0" lang="en-US" altLang="en-US" sz="1800" b="1" i="0" u="none" strike="noStrike" cap="none" normalizeH="0" baseline="0" dirty="0">
                <a:ln>
                  <a:noFill/>
                </a:ln>
                <a:solidFill>
                  <a:schemeClr val="tx1"/>
                </a:solidFill>
                <a:effectLst/>
                <a:latin typeface="Arial" panose="020B0604020202020204" pitchFamily="34" charset="0"/>
              </a:rPr>
              <a:t>continuous learning</a:t>
            </a:r>
            <a:r>
              <a:rPr kumimoji="0" lang="en-US" altLang="en-US" sz="1800" b="0" i="0" u="none" strike="noStrike" cap="none" normalizeH="0" baseline="0" dirty="0">
                <a:ln>
                  <a:noFill/>
                </a:ln>
                <a:solidFill>
                  <a:schemeClr val="tx1"/>
                </a:solidFill>
                <a:effectLst/>
                <a:latin typeface="Arial" panose="020B0604020202020204" pitchFamily="34" charset="0"/>
              </a:rPr>
              <a:t> from real-world feedback to improve adaptability and reduce false alarms over time.</a:t>
            </a:r>
          </a:p>
        </p:txBody>
      </p:sp>
    </p:spTree>
    <p:extLst>
      <p:ext uri="{BB962C8B-B14F-4D97-AF65-F5344CB8AC3E}">
        <p14:creationId xmlns:p14="http://schemas.microsoft.com/office/powerpoint/2010/main" val="17660130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2CD800-EE1E-60F3-1413-ACD895E7499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92713D1-8717-EFE9-6B50-2FA5AC302565}"/>
              </a:ext>
            </a:extLst>
          </p:cNvPr>
          <p:cNvSpPr>
            <a:spLocks noGrp="1"/>
          </p:cNvSpPr>
          <p:nvPr>
            <p:ph type="title"/>
          </p:nvPr>
        </p:nvSpPr>
        <p:spPr>
          <a:xfrm>
            <a:off x="457200" y="461747"/>
            <a:ext cx="8229600" cy="1143000"/>
          </a:xfrm>
        </p:spPr>
        <p:txBody>
          <a:bodyPr/>
          <a:lstStyle/>
          <a:p>
            <a:r>
              <a:rPr lang="en-IN" dirty="0"/>
              <a:t>INTRODUCTION</a:t>
            </a:r>
          </a:p>
        </p:txBody>
      </p:sp>
      <p:sp>
        <p:nvSpPr>
          <p:cNvPr id="4" name="Freeform 4">
            <a:extLst>
              <a:ext uri="{FF2B5EF4-FFF2-40B4-BE49-F238E27FC236}">
                <a16:creationId xmlns:a16="http://schemas.microsoft.com/office/drawing/2014/main" id="{92EA21BC-76B3-C530-878F-26E16EC77D9D}"/>
              </a:ext>
            </a:extLst>
          </p:cNvPr>
          <p:cNvSpPr/>
          <p:nvPr/>
        </p:nvSpPr>
        <p:spPr>
          <a:xfrm>
            <a:off x="5170170" y="1452627"/>
            <a:ext cx="3651504" cy="4145965"/>
          </a:xfrm>
          <a:custGeom>
            <a:avLst/>
            <a:gdLst/>
            <a:ahLst/>
            <a:cxnLst/>
            <a:rect l="l" t="t" r="r" b="b"/>
            <a:pathLst>
              <a:path w="6768585" h="6768585">
                <a:moveTo>
                  <a:pt x="0" y="0"/>
                </a:moveTo>
                <a:lnTo>
                  <a:pt x="6768585" y="0"/>
                </a:lnTo>
                <a:lnTo>
                  <a:pt x="6768585" y="6768585"/>
                </a:lnTo>
                <a:lnTo>
                  <a:pt x="0" y="6768585"/>
                </a:lnTo>
                <a:lnTo>
                  <a:pt x="0" y="0"/>
                </a:lnTo>
                <a:close/>
              </a:path>
            </a:pathLst>
          </a:custGeom>
          <a:blipFill>
            <a:blip r:embed="rId2"/>
            <a:stretch>
              <a:fillRect/>
            </a:stretch>
          </a:blipFill>
        </p:spPr>
        <p:txBody>
          <a:bodyPr/>
          <a:lstStyle/>
          <a:p>
            <a:endParaRPr lang="en-IN"/>
          </a:p>
        </p:txBody>
      </p:sp>
      <p:sp>
        <p:nvSpPr>
          <p:cNvPr id="6" name="Rectangle 2">
            <a:extLst>
              <a:ext uri="{FF2B5EF4-FFF2-40B4-BE49-F238E27FC236}">
                <a16:creationId xmlns:a16="http://schemas.microsoft.com/office/drawing/2014/main" id="{5E9E7BA4-CED7-F7E5-5894-8449A904C741}"/>
              </a:ext>
            </a:extLst>
          </p:cNvPr>
          <p:cNvSpPr>
            <a:spLocks noGrp="1" noChangeArrowheads="1"/>
          </p:cNvSpPr>
          <p:nvPr>
            <p:ph idx="1"/>
          </p:nvPr>
        </p:nvSpPr>
        <p:spPr bwMode="auto">
          <a:xfrm>
            <a:off x="456438" y="1175629"/>
            <a:ext cx="4578858"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1" i="0" u="none" strike="noStrike" cap="none" normalizeH="0" baseline="0" dirty="0">
                <a:ln>
                  <a:noFill/>
                </a:ln>
                <a:solidFill>
                  <a:schemeClr val="tx1"/>
                </a:solidFill>
                <a:effectLst/>
                <a:latin typeface="Arial" panose="020B0604020202020204" pitchFamily="34" charset="0"/>
              </a:rPr>
              <a:t>PRISONSECURE</a:t>
            </a:r>
            <a:r>
              <a:rPr kumimoji="0" lang="en-US" altLang="en-US" sz="1800" b="0" i="0" u="none" strike="noStrike" cap="none" normalizeH="0" baseline="0" dirty="0">
                <a:ln>
                  <a:noFill/>
                </a:ln>
                <a:solidFill>
                  <a:schemeClr val="tx1"/>
                </a:solidFill>
                <a:effectLst/>
                <a:latin typeface="Arial" panose="020B0604020202020204" pitchFamily="34" charset="0"/>
              </a:rPr>
              <a:t> is a smart surveillance system designed to enhance prison security using deep learning techniques.</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Arial" panose="020B0604020202020204" pitchFamily="34" charset="0"/>
              </a:rPr>
              <a:t>Utilizes </a:t>
            </a:r>
            <a:r>
              <a:rPr kumimoji="0" lang="en-US" altLang="en-US" sz="1800" b="1" i="0" u="none" strike="noStrike" cap="none" normalizeH="0" baseline="0" dirty="0">
                <a:ln>
                  <a:noFill/>
                </a:ln>
                <a:solidFill>
                  <a:schemeClr val="tx1"/>
                </a:solidFill>
                <a:effectLst/>
                <a:latin typeface="Arial" panose="020B0604020202020204" pitchFamily="34" charset="0"/>
              </a:rPr>
              <a:t>YOLOv11</a:t>
            </a:r>
            <a:r>
              <a:rPr kumimoji="0" lang="en-US" altLang="en-US" sz="1800" b="0" i="0" u="none" strike="noStrike" cap="none" normalizeH="0" baseline="0" dirty="0">
                <a:ln>
                  <a:noFill/>
                </a:ln>
                <a:solidFill>
                  <a:schemeClr val="tx1"/>
                </a:solidFill>
                <a:effectLst/>
                <a:latin typeface="Arial" panose="020B0604020202020204" pitchFamily="34" charset="0"/>
              </a:rPr>
              <a:t> for real-time detection of weapons like guns and knives, even in challenging conditions.</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Arial" panose="020B0604020202020204" pitchFamily="34" charset="0"/>
              </a:rPr>
              <a:t>Employs a </a:t>
            </a:r>
            <a:r>
              <a:rPr kumimoji="0" lang="en-US" altLang="en-US" sz="1800" b="1" i="0" u="none" strike="noStrike" cap="none" normalizeH="0" baseline="0" dirty="0" err="1">
                <a:ln>
                  <a:noFill/>
                </a:ln>
                <a:solidFill>
                  <a:schemeClr val="tx1"/>
                </a:solidFill>
                <a:effectLst/>
                <a:latin typeface="Arial" panose="020B0604020202020204" pitchFamily="34" charset="0"/>
              </a:rPr>
              <a:t>ResNet</a:t>
            </a:r>
            <a:r>
              <a:rPr kumimoji="0" lang="en-US" altLang="en-US" sz="1800" b="1" i="0" u="none" strike="noStrike" cap="none" normalizeH="0" baseline="0" dirty="0">
                <a:ln>
                  <a:noFill/>
                </a:ln>
                <a:solidFill>
                  <a:schemeClr val="tx1"/>
                </a:solidFill>
                <a:effectLst/>
                <a:latin typeface="Arial" panose="020B0604020202020204" pitchFamily="34" charset="0"/>
              </a:rPr>
              <a:t>-based face detector</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1" i="0" u="none" strike="noStrike" cap="none" normalizeH="0" baseline="0" dirty="0" err="1">
                <a:ln>
                  <a:noFill/>
                </a:ln>
                <a:solidFill>
                  <a:schemeClr val="tx1"/>
                </a:solidFill>
                <a:effectLst/>
                <a:latin typeface="Arial" panose="020B0604020202020204" pitchFamily="34" charset="0"/>
              </a:rPr>
              <a:t>FaceNet</a:t>
            </a:r>
            <a:r>
              <a:rPr kumimoji="0" lang="en-US" altLang="en-US" sz="1800" b="1" i="0" u="none" strike="noStrike" cap="none" normalizeH="0" baseline="0" dirty="0">
                <a:ln>
                  <a:noFill/>
                </a:ln>
                <a:solidFill>
                  <a:schemeClr val="tx1"/>
                </a:solidFill>
                <a:effectLst/>
                <a:latin typeface="Arial" panose="020B0604020202020204" pitchFamily="34" charset="0"/>
              </a:rPr>
              <a:t> embeddings</a:t>
            </a:r>
            <a:r>
              <a:rPr kumimoji="0" lang="en-US" altLang="en-US" sz="1800" b="0" i="0" u="none" strike="noStrike" cap="none" normalizeH="0" baseline="0" dirty="0">
                <a:ln>
                  <a:noFill/>
                </a:ln>
                <a:solidFill>
                  <a:schemeClr val="tx1"/>
                </a:solidFill>
                <a:effectLst/>
                <a:latin typeface="Arial" panose="020B0604020202020204" pitchFamily="34" charset="0"/>
              </a:rPr>
              <a:t>, and an </a:t>
            </a:r>
            <a:r>
              <a:rPr kumimoji="0" lang="en-US" altLang="en-US" sz="1800" b="1" i="0" u="none" strike="noStrike" cap="none" normalizeH="0" baseline="0" dirty="0">
                <a:ln>
                  <a:noFill/>
                </a:ln>
                <a:solidFill>
                  <a:schemeClr val="tx1"/>
                </a:solidFill>
                <a:effectLst/>
                <a:latin typeface="Arial" panose="020B0604020202020204" pitchFamily="34" charset="0"/>
              </a:rPr>
              <a:t>SVM classifier</a:t>
            </a:r>
            <a:r>
              <a:rPr kumimoji="0" lang="en-US" altLang="en-US" sz="1800" b="0" i="0" u="none" strike="noStrike" cap="none" normalizeH="0" baseline="0" dirty="0">
                <a:ln>
                  <a:noFill/>
                </a:ln>
                <a:solidFill>
                  <a:schemeClr val="tx1"/>
                </a:solidFill>
                <a:effectLst/>
                <a:latin typeface="Arial" panose="020B0604020202020204" pitchFamily="34" charset="0"/>
              </a:rPr>
              <a:t> for reliable prisoner identification.</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Arial" panose="020B0604020202020204" pitchFamily="34" charset="0"/>
              </a:rPr>
              <a:t>Includes an </a:t>
            </a:r>
            <a:r>
              <a:rPr kumimoji="0" lang="en-US" altLang="en-US" sz="1800" b="1" i="0" u="none" strike="noStrike" cap="none" normalizeH="0" baseline="0" dirty="0">
                <a:ln>
                  <a:noFill/>
                </a:ln>
                <a:solidFill>
                  <a:schemeClr val="tx1"/>
                </a:solidFill>
                <a:effectLst/>
                <a:latin typeface="Arial" panose="020B0604020202020204" pitchFamily="34" charset="0"/>
              </a:rPr>
              <a:t>audio alert system</a:t>
            </a:r>
            <a:r>
              <a:rPr kumimoji="0" lang="en-US" altLang="en-US" sz="1800" b="0" i="0" u="none" strike="noStrike" cap="none" normalizeH="0" baseline="0" dirty="0">
                <a:ln>
                  <a:noFill/>
                </a:ln>
                <a:solidFill>
                  <a:schemeClr val="tx1"/>
                </a:solidFill>
                <a:effectLst/>
                <a:latin typeface="Arial" panose="020B0604020202020204" pitchFamily="34" charset="0"/>
              </a:rPr>
              <a:t> to trigger immediate response to potential threats.</a:t>
            </a:r>
          </a:p>
        </p:txBody>
      </p:sp>
    </p:spTree>
    <p:extLst>
      <p:ext uri="{BB962C8B-B14F-4D97-AF65-F5344CB8AC3E}">
        <p14:creationId xmlns:p14="http://schemas.microsoft.com/office/powerpoint/2010/main" val="11425651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81433-F2B6-9A56-F535-359802A0F745}"/>
              </a:ext>
            </a:extLst>
          </p:cNvPr>
          <p:cNvSpPr>
            <a:spLocks noGrp="1"/>
          </p:cNvSpPr>
          <p:nvPr>
            <p:ph type="title"/>
          </p:nvPr>
        </p:nvSpPr>
        <p:spPr>
          <a:xfrm>
            <a:off x="584762" y="380406"/>
            <a:ext cx="7765322" cy="970450"/>
          </a:xfrm>
        </p:spPr>
        <p:txBody>
          <a:bodyPr/>
          <a:lstStyle/>
          <a:p>
            <a:r>
              <a:rPr lang="en-IN" dirty="0"/>
              <a:t>REFERENCES</a:t>
            </a:r>
          </a:p>
        </p:txBody>
      </p:sp>
      <p:sp>
        <p:nvSpPr>
          <p:cNvPr id="3" name="Content Placeholder 2">
            <a:extLst>
              <a:ext uri="{FF2B5EF4-FFF2-40B4-BE49-F238E27FC236}">
                <a16:creationId xmlns:a16="http://schemas.microsoft.com/office/drawing/2014/main" id="{2507220C-D8FB-F527-3920-76ABB7BB7457}"/>
              </a:ext>
            </a:extLst>
          </p:cNvPr>
          <p:cNvSpPr>
            <a:spLocks noGrp="1"/>
          </p:cNvSpPr>
          <p:nvPr>
            <p:ph idx="1"/>
          </p:nvPr>
        </p:nvSpPr>
        <p:spPr>
          <a:xfrm>
            <a:off x="320040" y="1540426"/>
            <a:ext cx="8650224" cy="4058751"/>
          </a:xfrm>
        </p:spPr>
        <p:txBody>
          <a:bodyPr vert="horz" lIns="91440" tIns="45720" rIns="91440" bIns="45720" rtlCol="0" anchor="t">
            <a:normAutofit/>
          </a:bodyPr>
          <a:lstStyle/>
          <a:p>
            <a:pPr marL="409575" lvl="1" indent="-205105" algn="l">
              <a:lnSpc>
                <a:spcPts val="2659"/>
              </a:lnSpc>
              <a:buFont typeface="Arial"/>
              <a:buChar char="•"/>
            </a:pPr>
            <a:endParaRPr lang="en-US" sz="7400" dirty="0">
              <a:solidFill>
                <a:schemeClr val="tx1"/>
              </a:solidFill>
              <a:latin typeface="Canva Sans"/>
              <a:ea typeface="Canva Sans"/>
              <a:cs typeface="Canva Sans"/>
            </a:endParaRPr>
          </a:p>
          <a:p>
            <a:endParaRPr lang="en-IN" dirty="0">
              <a:solidFill>
                <a:schemeClr val="tx1"/>
              </a:solidFill>
            </a:endParaRPr>
          </a:p>
        </p:txBody>
      </p:sp>
      <p:sp>
        <p:nvSpPr>
          <p:cNvPr id="4" name="TextBox 3">
            <a:extLst>
              <a:ext uri="{FF2B5EF4-FFF2-40B4-BE49-F238E27FC236}">
                <a16:creationId xmlns:a16="http://schemas.microsoft.com/office/drawing/2014/main" id="{10D39156-250B-9C1C-C71B-B7179B65D1AB}"/>
              </a:ext>
            </a:extLst>
          </p:cNvPr>
          <p:cNvSpPr txBox="1"/>
          <p:nvPr/>
        </p:nvSpPr>
        <p:spPr>
          <a:xfrm>
            <a:off x="576113" y="1037414"/>
            <a:ext cx="7907487" cy="569386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300" b="1" dirty="0">
                <a:latin typeface="Arial" panose="020B0604020202020204" pitchFamily="34" charset="0"/>
                <a:cs typeface="Arial" panose="020B0604020202020204" pitchFamily="34" charset="0"/>
              </a:rPr>
              <a:t>[1] </a:t>
            </a:r>
            <a:r>
              <a:rPr lang="en-US" sz="1300" dirty="0">
                <a:latin typeface="Arial" panose="020B0604020202020204" pitchFamily="34" charset="0"/>
                <a:cs typeface="Arial" panose="020B0604020202020204" pitchFamily="34" charset="0"/>
              </a:rPr>
              <a:t>Thakur, A., Shrivastav, A., Sharma, R., Kumar, T., Puri, K. (2024). RealTime Weapon Detection Using YOLOv8 for Enhanced Safety. </a:t>
            </a:r>
            <a:r>
              <a:rPr lang="en-US" sz="1300" dirty="0" err="1">
                <a:latin typeface="Arial" panose="020B0604020202020204" pitchFamily="34" charset="0"/>
                <a:cs typeface="Arial" panose="020B0604020202020204" pitchFamily="34" charset="0"/>
              </a:rPr>
              <a:t>arXiv</a:t>
            </a:r>
            <a:r>
              <a:rPr lang="en-US" sz="1300" dirty="0">
                <a:latin typeface="Arial" panose="020B0604020202020204" pitchFamily="34" charset="0"/>
                <a:cs typeface="Arial" panose="020B0604020202020204" pitchFamily="34" charset="0"/>
              </a:rPr>
              <a:t> preprint arXiv:2410.19862</a:t>
            </a:r>
          </a:p>
          <a:p>
            <a:pPr algn="just"/>
            <a:r>
              <a:rPr lang="en-US" sz="1300" b="1" dirty="0">
                <a:latin typeface="Arial" panose="020B0604020202020204" pitchFamily="34" charset="0"/>
                <a:cs typeface="Arial" panose="020B0604020202020204" pitchFamily="34" charset="0"/>
              </a:rPr>
              <a:t>[2] </a:t>
            </a:r>
            <a:r>
              <a:rPr lang="en-US" sz="1300" dirty="0">
                <a:latin typeface="Arial" panose="020B0604020202020204" pitchFamily="34" charset="0"/>
                <a:cs typeface="Arial" panose="020B0604020202020204" pitchFamily="34" charset="0"/>
              </a:rPr>
              <a:t>Qi, D., Tan, W., Liu, Z., Yao, Q., Liu, J. (2021, October). A dataset and system for real time gun detection in surveillance video using deep learning. In 2021 IEEE international conference on systems, man, and cybernetics (SMC) (pp. 667-672). IEEE.</a:t>
            </a:r>
          </a:p>
          <a:p>
            <a:pPr algn="just"/>
            <a:r>
              <a:rPr lang="en-US" sz="1300" b="1" dirty="0">
                <a:latin typeface="Arial" panose="020B0604020202020204" pitchFamily="34" charset="0"/>
                <a:cs typeface="Arial" panose="020B0604020202020204" pitchFamily="34" charset="0"/>
              </a:rPr>
              <a:t>[3] </a:t>
            </a:r>
            <a:r>
              <a:rPr lang="en-US" sz="1300" dirty="0">
                <a:latin typeface="Arial" panose="020B0604020202020204" pitchFamily="34" charset="0"/>
                <a:cs typeface="Arial" panose="020B0604020202020204" pitchFamily="34" charset="0"/>
              </a:rPr>
              <a:t>Jayadharshini, P., Vasuki, C., Santhiya, S., Sathiyaseelan, S., Chinnappan, D. P., Srinesh, S. (2024, December). A Comparative Analysis of Diverse Deep Learning Techniques for Facial Emotion Recognition. In 2024 IEEE 4th International Conference on ICT in Busi ness Industry Government (ICTBIG) (pp. 1-6). IEEE.</a:t>
            </a:r>
          </a:p>
          <a:p>
            <a:pPr algn="just"/>
            <a:r>
              <a:rPr lang="en-US" sz="1300" b="1" dirty="0">
                <a:latin typeface="Arial" panose="020B0604020202020204" pitchFamily="34" charset="0"/>
                <a:cs typeface="Arial" panose="020B0604020202020204" pitchFamily="34" charset="0"/>
              </a:rPr>
              <a:t>[4] </a:t>
            </a:r>
            <a:r>
              <a:rPr lang="en-US" sz="1300" dirty="0">
                <a:latin typeface="Arial" panose="020B0604020202020204" pitchFamily="34" charset="0"/>
                <a:cs typeface="Arial" panose="020B0604020202020204" pitchFamily="34" charset="0"/>
              </a:rPr>
              <a:t>Chatterjee, R., Chatterjee, A., Pradhan, M. R., Acharya, B., Choudhury, T. (2023). A deep learning-based efficient firearms monitoring technique for building secure smart cities. IEEE access, 11, 37515-37524.</a:t>
            </a:r>
          </a:p>
          <a:p>
            <a:pPr algn="just"/>
            <a:r>
              <a:rPr lang="en-US" sz="1300" b="1" dirty="0">
                <a:latin typeface="Arial" panose="020B0604020202020204" pitchFamily="34" charset="0"/>
                <a:cs typeface="Arial" panose="020B0604020202020204" pitchFamily="34" charset="0"/>
              </a:rPr>
              <a:t>[5] </a:t>
            </a:r>
            <a:r>
              <a:rPr lang="en-US" sz="1300" dirty="0">
                <a:latin typeface="Arial" panose="020B0604020202020204" pitchFamily="34" charset="0"/>
                <a:cs typeface="Arial" panose="020B0604020202020204" pitchFamily="34" charset="0"/>
              </a:rPr>
              <a:t>Serna, A. A., Yu, X., </a:t>
            </a:r>
            <a:r>
              <a:rPr lang="en-US" sz="1300" dirty="0" err="1">
                <a:latin typeface="Arial" panose="020B0604020202020204" pitchFamily="34" charset="0"/>
                <a:cs typeface="Arial" panose="020B0604020202020204" pitchFamily="34" charset="0"/>
              </a:rPr>
              <a:t>Saniie</a:t>
            </a:r>
            <a:r>
              <a:rPr lang="en-US" sz="1300" dirty="0">
                <a:latin typeface="Arial" panose="020B0604020202020204" pitchFamily="34" charset="0"/>
                <a:cs typeface="Arial" panose="020B0604020202020204" pitchFamily="34" charset="0"/>
              </a:rPr>
              <a:t>, J. (2024, May). AI-Based Security Surveillance and Hazard Detection for Train Platform Safety. In 2024 IEEE International Conference on Electro Information Technology (</a:t>
            </a:r>
            <a:r>
              <a:rPr lang="en-US" sz="1300" dirty="0" err="1">
                <a:latin typeface="Arial" panose="020B0604020202020204" pitchFamily="34" charset="0"/>
                <a:cs typeface="Arial" panose="020B0604020202020204" pitchFamily="34" charset="0"/>
              </a:rPr>
              <a:t>eIT</a:t>
            </a:r>
            <a:r>
              <a:rPr lang="en-US" sz="1300" dirty="0">
                <a:latin typeface="Arial" panose="020B0604020202020204" pitchFamily="34" charset="0"/>
                <a:cs typeface="Arial" panose="020B0604020202020204" pitchFamily="34" charset="0"/>
              </a:rPr>
              <a:t>) (pp. 185-190). IEEE</a:t>
            </a:r>
          </a:p>
          <a:p>
            <a:pPr algn="just"/>
            <a:r>
              <a:rPr lang="en-US" sz="1300" b="1" dirty="0">
                <a:latin typeface="Arial" panose="020B0604020202020204" pitchFamily="34" charset="0"/>
                <a:cs typeface="Arial" panose="020B0604020202020204" pitchFamily="34" charset="0"/>
              </a:rPr>
              <a:t>[6] </a:t>
            </a:r>
            <a:r>
              <a:rPr lang="en-US" sz="1300" dirty="0" err="1">
                <a:latin typeface="Arial" panose="020B0604020202020204" pitchFamily="34" charset="0"/>
                <a:cs typeface="Arial" panose="020B0604020202020204" pitchFamily="34" charset="0"/>
              </a:rPr>
              <a:t>Pudyel</a:t>
            </a:r>
            <a:r>
              <a:rPr lang="en-US" sz="1300" dirty="0">
                <a:latin typeface="Arial" panose="020B0604020202020204" pitchFamily="34" charset="0"/>
                <a:cs typeface="Arial" panose="020B0604020202020204" pitchFamily="34" charset="0"/>
              </a:rPr>
              <a:t>, M., Atay, M. (2023, April). An exploratory study of masked face recognition with machine learning algorithms. In </a:t>
            </a:r>
            <a:r>
              <a:rPr lang="en-US" sz="1300" dirty="0" err="1">
                <a:latin typeface="Arial" panose="020B0604020202020204" pitchFamily="34" charset="0"/>
                <a:cs typeface="Arial" panose="020B0604020202020204" pitchFamily="34" charset="0"/>
              </a:rPr>
              <a:t>SoutheastCon</a:t>
            </a:r>
            <a:r>
              <a:rPr lang="en-US" sz="1300" dirty="0">
                <a:latin typeface="Arial" panose="020B0604020202020204" pitchFamily="34" charset="0"/>
                <a:cs typeface="Arial" panose="020B0604020202020204" pitchFamily="34" charset="0"/>
              </a:rPr>
              <a:t> 2023 (pp. 877-882). IEEE</a:t>
            </a:r>
          </a:p>
          <a:p>
            <a:pPr algn="just"/>
            <a:r>
              <a:rPr lang="en-US" sz="1300" b="1" dirty="0">
                <a:latin typeface="Arial" panose="020B0604020202020204" pitchFamily="34" charset="0"/>
                <a:cs typeface="Arial" panose="020B0604020202020204" pitchFamily="34" charset="0"/>
              </a:rPr>
              <a:t>[7] </a:t>
            </a:r>
            <a:r>
              <a:rPr lang="en-US" sz="1300" dirty="0">
                <a:latin typeface="Arial" panose="020B0604020202020204" pitchFamily="34" charset="0"/>
                <a:cs typeface="Arial" panose="020B0604020202020204" pitchFamily="34" charset="0"/>
              </a:rPr>
              <a:t>Dhanshika, N., </a:t>
            </a:r>
            <a:r>
              <a:rPr lang="en-US" sz="1300" dirty="0" err="1">
                <a:latin typeface="Arial" panose="020B0604020202020204" pitchFamily="34" charset="0"/>
                <a:cs typeface="Arial" panose="020B0604020202020204" pitchFamily="34" charset="0"/>
              </a:rPr>
              <a:t>Lahamage</a:t>
            </a:r>
            <a:r>
              <a:rPr lang="en-US" sz="1300" dirty="0">
                <a:latin typeface="Arial" panose="020B0604020202020204" pitchFamily="34" charset="0"/>
                <a:cs typeface="Arial" panose="020B0604020202020204" pitchFamily="34" charset="0"/>
              </a:rPr>
              <a:t>, D., Anupam, T., Sawant, R. (2024, March). CCTV Integrated Attendance Monitoring System Using Face Recognition. In 2024 3rd International Con </a:t>
            </a:r>
            <a:r>
              <a:rPr lang="en-US" sz="1300" dirty="0" err="1">
                <a:latin typeface="Arial" panose="020B0604020202020204" pitchFamily="34" charset="0"/>
                <a:cs typeface="Arial" panose="020B0604020202020204" pitchFamily="34" charset="0"/>
              </a:rPr>
              <a:t>ference</a:t>
            </a:r>
            <a:r>
              <a:rPr lang="en-US" sz="1300" dirty="0">
                <a:latin typeface="Arial" panose="020B0604020202020204" pitchFamily="34" charset="0"/>
                <a:cs typeface="Arial" panose="020B0604020202020204" pitchFamily="34" charset="0"/>
              </a:rPr>
              <a:t> for Innovation in Technology (INOCON) (pp. 1-7). IEEE.</a:t>
            </a:r>
          </a:p>
          <a:p>
            <a:pPr algn="just"/>
            <a:r>
              <a:rPr lang="en-US" sz="1300" b="1" dirty="0">
                <a:latin typeface="Arial" panose="020B0604020202020204" pitchFamily="34" charset="0"/>
                <a:cs typeface="Arial" panose="020B0604020202020204" pitchFamily="34" charset="0"/>
              </a:rPr>
              <a:t>[8] </a:t>
            </a:r>
            <a:r>
              <a:rPr lang="en-US" sz="1300" dirty="0" err="1">
                <a:latin typeface="Arial" panose="020B0604020202020204" pitchFamily="34" charset="0"/>
                <a:cs typeface="Arial" panose="020B0604020202020204" pitchFamily="34" charset="0"/>
              </a:rPr>
              <a:t>Yeddula</a:t>
            </a:r>
            <a:r>
              <a:rPr lang="en-US" sz="1300" dirty="0">
                <a:latin typeface="Arial" panose="020B0604020202020204" pitchFamily="34" charset="0"/>
                <a:cs typeface="Arial" panose="020B0604020202020204" pitchFamily="34" charset="0"/>
              </a:rPr>
              <a:t>, N., Reddy, B. E. (2022, December). Effective deep learning technique for weapon detection in CCTV Footage. In 2022 IEEE 2nd International Conference on Mo bile Networks and Wireless Communications (ICMNWC) (pp. 1-6). IEEE</a:t>
            </a:r>
          </a:p>
          <a:p>
            <a:pPr algn="just"/>
            <a:r>
              <a:rPr lang="en-US" sz="1300" b="1" dirty="0">
                <a:latin typeface="Arial" panose="020B0604020202020204" pitchFamily="34" charset="0"/>
                <a:cs typeface="Arial" panose="020B0604020202020204" pitchFamily="34" charset="0"/>
              </a:rPr>
              <a:t>[9] </a:t>
            </a:r>
            <a:r>
              <a:rPr lang="en-US" sz="1300" dirty="0">
                <a:latin typeface="Arial" panose="020B0604020202020204" pitchFamily="34" charset="0"/>
                <a:cs typeface="Arial" panose="020B0604020202020204" pitchFamily="34" charset="0"/>
              </a:rPr>
              <a:t>Bhattarai, A., Dhakal, S., </a:t>
            </a:r>
            <a:r>
              <a:rPr lang="en-US" sz="1300" dirty="0" err="1">
                <a:latin typeface="Arial" panose="020B0604020202020204" pitchFamily="34" charset="0"/>
                <a:cs typeface="Arial" panose="020B0604020202020204" pitchFamily="34" charset="0"/>
              </a:rPr>
              <a:t>Timalsina</a:t>
            </a:r>
            <a:r>
              <a:rPr lang="en-US" sz="1300" dirty="0">
                <a:latin typeface="Arial" panose="020B0604020202020204" pitchFamily="34" charset="0"/>
                <a:cs typeface="Arial" panose="020B0604020202020204" pitchFamily="34" charset="0"/>
              </a:rPr>
              <a:t>, A. K. (2022, March). Enhancing Automatic At tendance System using Face Recognition. In 2022 IEEE Global Engineering Education Conference (EDUCON) (pp. 1048-1054). IEEE</a:t>
            </a:r>
          </a:p>
          <a:p>
            <a:pPr algn="just"/>
            <a:r>
              <a:rPr lang="en-US" sz="1300" b="1" dirty="0">
                <a:latin typeface="Arial" panose="020B0604020202020204" pitchFamily="34" charset="0"/>
                <a:cs typeface="Arial" panose="020B0604020202020204" pitchFamily="34" charset="0"/>
              </a:rPr>
              <a:t>[10] </a:t>
            </a:r>
            <a:r>
              <a:rPr lang="en-US" sz="1300" dirty="0">
                <a:latin typeface="Arial" panose="020B0604020202020204" pitchFamily="34" charset="0"/>
                <a:cs typeface="Arial" panose="020B0604020202020204" pitchFamily="34" charset="0"/>
              </a:rPr>
              <a:t>Celine, J. (2019, November). Face recognition in CCTV systems. In 2019 International conference on smart systems and inventive technology (ICSSIT) (pp. 111-116). IEEE.</a:t>
            </a:r>
          </a:p>
        </p:txBody>
      </p:sp>
    </p:spTree>
    <p:extLst>
      <p:ext uri="{BB962C8B-B14F-4D97-AF65-F5344CB8AC3E}">
        <p14:creationId xmlns:p14="http://schemas.microsoft.com/office/powerpoint/2010/main" val="21648587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581739-9C49-9FC2-6706-06E5BFC267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76C764-A93D-3F55-665C-BA49DC7058D6}"/>
              </a:ext>
            </a:extLst>
          </p:cNvPr>
          <p:cNvSpPr>
            <a:spLocks noGrp="1"/>
          </p:cNvSpPr>
          <p:nvPr>
            <p:ph type="title"/>
          </p:nvPr>
        </p:nvSpPr>
        <p:spPr/>
        <p:txBody>
          <a:bodyPr>
            <a:normAutofit/>
          </a:bodyPr>
          <a:lstStyle/>
          <a:p>
            <a:r>
              <a:rPr lang="en-IN" dirty="0"/>
              <a:t>MOTIVATION</a:t>
            </a:r>
            <a:br>
              <a:rPr lang="en-IN" dirty="0"/>
            </a:br>
            <a:endParaRPr lang="en-IN" dirty="0"/>
          </a:p>
        </p:txBody>
      </p:sp>
      <p:sp>
        <p:nvSpPr>
          <p:cNvPr id="4" name="Freeform 3">
            <a:extLst>
              <a:ext uri="{FF2B5EF4-FFF2-40B4-BE49-F238E27FC236}">
                <a16:creationId xmlns:a16="http://schemas.microsoft.com/office/drawing/2014/main" id="{04C5F1D1-78EC-5B5A-0F88-732145614541}"/>
              </a:ext>
            </a:extLst>
          </p:cNvPr>
          <p:cNvSpPr/>
          <p:nvPr/>
        </p:nvSpPr>
        <p:spPr>
          <a:xfrm>
            <a:off x="4418454" y="1459662"/>
            <a:ext cx="4257041" cy="3693319"/>
          </a:xfrm>
          <a:custGeom>
            <a:avLst/>
            <a:gdLst/>
            <a:ahLst/>
            <a:cxnLst/>
            <a:rect l="l" t="t" r="r" b="b"/>
            <a:pathLst>
              <a:path w="6606875" h="6606875">
                <a:moveTo>
                  <a:pt x="0" y="0"/>
                </a:moveTo>
                <a:lnTo>
                  <a:pt x="6606874" y="0"/>
                </a:lnTo>
                <a:lnTo>
                  <a:pt x="6606874" y="6606874"/>
                </a:lnTo>
                <a:lnTo>
                  <a:pt x="0" y="6606874"/>
                </a:lnTo>
                <a:lnTo>
                  <a:pt x="0" y="0"/>
                </a:lnTo>
                <a:close/>
              </a:path>
            </a:pathLst>
          </a:custGeom>
          <a:blipFill>
            <a:blip r:embed="rId2"/>
            <a:stretch>
              <a:fillRect/>
            </a:stretch>
          </a:blipFill>
        </p:spPr>
        <p:txBody>
          <a:bodyPr/>
          <a:lstStyle/>
          <a:p>
            <a:endParaRPr lang="en-IN"/>
          </a:p>
        </p:txBody>
      </p:sp>
      <p:sp>
        <p:nvSpPr>
          <p:cNvPr id="5" name="Rectangle 1">
            <a:extLst>
              <a:ext uri="{FF2B5EF4-FFF2-40B4-BE49-F238E27FC236}">
                <a16:creationId xmlns:a16="http://schemas.microsoft.com/office/drawing/2014/main" id="{5DEDA8F4-B640-9308-7D3E-E056FF6001DE}"/>
              </a:ext>
            </a:extLst>
          </p:cNvPr>
          <p:cNvSpPr>
            <a:spLocks noChangeArrowheads="1"/>
          </p:cNvSpPr>
          <p:nvPr/>
        </p:nvSpPr>
        <p:spPr bwMode="auto">
          <a:xfrm>
            <a:off x="468505" y="1459663"/>
            <a:ext cx="3534535"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Arial" panose="020B0604020202020204" pitchFamily="34" charset="0"/>
              </a:rPr>
              <a:t>Manual surveillance is time-consuming and often prone to errors.</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Arial" panose="020B0604020202020204" pitchFamily="34" charset="0"/>
              </a:rPr>
              <a:t>Weapons still enter prisons despite strict security checks.</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Arial" panose="020B0604020202020204" pitchFamily="34" charset="0"/>
              </a:rPr>
              <a:t>Faster response is crucial for prison safety.</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Arial" panose="020B0604020202020204" pitchFamily="34" charset="0"/>
              </a:rPr>
              <a:t>Deep learning enables real-time, accurate threat detection.</a:t>
            </a:r>
          </a:p>
        </p:txBody>
      </p:sp>
    </p:spTree>
    <p:extLst>
      <p:ext uri="{BB962C8B-B14F-4D97-AF65-F5344CB8AC3E}">
        <p14:creationId xmlns:p14="http://schemas.microsoft.com/office/powerpoint/2010/main" val="1955880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74F98-0CD9-8917-9552-BF07DF99567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D9059511-2983-05F4-9F54-975017709B6A}"/>
              </a:ext>
            </a:extLst>
          </p:cNvPr>
          <p:cNvSpPr>
            <a:spLocks noGrp="1"/>
          </p:cNvSpPr>
          <p:nvPr>
            <p:ph idx="1"/>
          </p:nvPr>
        </p:nvSpPr>
        <p:spPr/>
        <p:txBody>
          <a:bodyPr/>
          <a:lstStyle/>
          <a:p>
            <a:endParaRPr lang="en-IN" dirty="0"/>
          </a:p>
        </p:txBody>
      </p:sp>
      <p:sp>
        <p:nvSpPr>
          <p:cNvPr id="6" name="TextBox 5">
            <a:extLst>
              <a:ext uri="{FF2B5EF4-FFF2-40B4-BE49-F238E27FC236}">
                <a16:creationId xmlns:a16="http://schemas.microsoft.com/office/drawing/2014/main" id="{980212EB-E98F-60C8-5AA0-FAD91E8E4FA8}"/>
              </a:ext>
            </a:extLst>
          </p:cNvPr>
          <p:cNvSpPr txBox="1"/>
          <p:nvPr/>
        </p:nvSpPr>
        <p:spPr>
          <a:xfrm>
            <a:off x="528319" y="4469600"/>
            <a:ext cx="8310881" cy="1754326"/>
          </a:xfrm>
          <a:prstGeom prst="rect">
            <a:avLst/>
          </a:prstGeom>
          <a:noFill/>
        </p:spPr>
        <p:txBody>
          <a:bodyPr wrap="square">
            <a:spAutoFit/>
          </a:bodyPr>
          <a:lstStyle/>
          <a:p>
            <a:r>
              <a:rPr lang="en-US" dirty="0"/>
              <a:t>Despite extensive CCTV coverage and security measures at South Asia’s largest prison, four inmates used knives to kill a top gangster inside a high-security cell. The incident, now under investigation by prison authorities, Delhi Police, and the NHRC, raises serious concerns about lapses in surveillance and response. Jail officials on duty at the time have been issued show cause notices and asked to explain delays in their intervention.</a:t>
            </a:r>
            <a:endParaRPr lang="en-IN" dirty="0"/>
          </a:p>
        </p:txBody>
      </p:sp>
      <p:pic>
        <p:nvPicPr>
          <p:cNvPr id="8" name="Picture 7">
            <a:extLst>
              <a:ext uri="{FF2B5EF4-FFF2-40B4-BE49-F238E27FC236}">
                <a16:creationId xmlns:a16="http://schemas.microsoft.com/office/drawing/2014/main" id="{3898E13F-B8DD-80E8-0117-1867C153B41D}"/>
              </a:ext>
            </a:extLst>
          </p:cNvPr>
          <p:cNvPicPr>
            <a:picLocks noChangeAspect="1"/>
          </p:cNvPicPr>
          <p:nvPr/>
        </p:nvPicPr>
        <p:blipFill>
          <a:blip r:embed="rId2"/>
          <a:stretch>
            <a:fillRect/>
          </a:stretch>
        </p:blipFill>
        <p:spPr>
          <a:xfrm>
            <a:off x="528319" y="552029"/>
            <a:ext cx="8139499" cy="3735008"/>
          </a:xfrm>
          <a:prstGeom prst="rect">
            <a:avLst/>
          </a:prstGeom>
        </p:spPr>
      </p:pic>
    </p:spTree>
    <p:extLst>
      <p:ext uri="{BB962C8B-B14F-4D97-AF65-F5344CB8AC3E}">
        <p14:creationId xmlns:p14="http://schemas.microsoft.com/office/powerpoint/2010/main" val="14699280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5215" y="329184"/>
            <a:ext cx="6347713" cy="1320800"/>
          </a:xfrm>
        </p:spPr>
        <p:txBody>
          <a:bodyPr>
            <a:normAutofit/>
          </a:bodyPr>
          <a:lstStyle/>
          <a:p>
            <a:r>
              <a:rPr lang="en-IN" dirty="0"/>
              <a:t>LITERATURE SURVEY</a:t>
            </a:r>
            <a:br>
              <a:rPr lang="en-IN" dirty="0"/>
            </a:br>
            <a:endParaRPr lang="en-IN" dirty="0"/>
          </a:p>
        </p:txBody>
      </p:sp>
      <p:graphicFrame>
        <p:nvGraphicFramePr>
          <p:cNvPr id="10" name="Content Placeholder 9">
            <a:extLst>
              <a:ext uri="{FF2B5EF4-FFF2-40B4-BE49-F238E27FC236}">
                <a16:creationId xmlns:a16="http://schemas.microsoft.com/office/drawing/2014/main" id="{61BC1ECB-83B9-1FF6-17EC-F8A8900F313D}"/>
              </a:ext>
            </a:extLst>
          </p:cNvPr>
          <p:cNvGraphicFramePr>
            <a:graphicFrameLocks noGrp="1"/>
          </p:cNvGraphicFramePr>
          <p:nvPr>
            <p:ph idx="1"/>
            <p:extLst>
              <p:ext uri="{D42A27DB-BD31-4B8C-83A1-F6EECF244321}">
                <p14:modId xmlns:p14="http://schemas.microsoft.com/office/powerpoint/2010/main" val="218411025"/>
              </p:ext>
            </p:extLst>
          </p:nvPr>
        </p:nvGraphicFramePr>
        <p:xfrm>
          <a:off x="426720" y="1270000"/>
          <a:ext cx="8363712" cy="5030216"/>
        </p:xfrm>
        <a:graphic>
          <a:graphicData uri="http://schemas.openxmlformats.org/drawingml/2006/table">
            <a:tbl>
              <a:tblPr firstRow="1" bandRow="1">
                <a:tableStyleId>{5C22544A-7EE6-4342-B048-85BDC9FD1C3A}</a:tableStyleId>
              </a:tblPr>
              <a:tblGrid>
                <a:gridCol w="1800876">
                  <a:extLst>
                    <a:ext uri="{9D8B030D-6E8A-4147-A177-3AD203B41FA5}">
                      <a16:colId xmlns:a16="http://schemas.microsoft.com/office/drawing/2014/main" val="3677831335"/>
                    </a:ext>
                  </a:extLst>
                </a:gridCol>
                <a:gridCol w="3774932">
                  <a:extLst>
                    <a:ext uri="{9D8B030D-6E8A-4147-A177-3AD203B41FA5}">
                      <a16:colId xmlns:a16="http://schemas.microsoft.com/office/drawing/2014/main" val="2556195702"/>
                    </a:ext>
                  </a:extLst>
                </a:gridCol>
                <a:gridCol w="2787904">
                  <a:extLst>
                    <a:ext uri="{9D8B030D-6E8A-4147-A177-3AD203B41FA5}">
                      <a16:colId xmlns:a16="http://schemas.microsoft.com/office/drawing/2014/main" val="186238742"/>
                    </a:ext>
                  </a:extLst>
                </a:gridCol>
              </a:tblGrid>
              <a:tr h="621716">
                <a:tc>
                  <a:txBody>
                    <a:bodyPr/>
                    <a:lstStyle/>
                    <a:p>
                      <a:r>
                        <a:rPr lang="en-IN" sz="1400" b="1" dirty="0">
                          <a:latin typeface="Arial" panose="020B0604020202020204" pitchFamily="34" charset="0"/>
                          <a:cs typeface="Arial" panose="020B0604020202020204" pitchFamily="34" charset="0"/>
                        </a:rPr>
                        <a:t>Authors</a:t>
                      </a:r>
                      <a:endParaRPr lang="en-IN" sz="1400" dirty="0">
                        <a:latin typeface="Arial" panose="020B0604020202020204" pitchFamily="34" charset="0"/>
                        <a:cs typeface="Arial" panose="020B0604020202020204" pitchFamily="34" charset="0"/>
                      </a:endParaRPr>
                    </a:p>
                  </a:txBody>
                  <a:tcPr anchor="ctr"/>
                </a:tc>
                <a:tc>
                  <a:txBody>
                    <a:bodyPr/>
                    <a:lstStyle/>
                    <a:p>
                      <a:r>
                        <a:rPr lang="en-IN" sz="1400" b="1">
                          <a:latin typeface="Arial" panose="020B0604020202020204" pitchFamily="34" charset="0"/>
                          <a:cs typeface="Arial" panose="020B0604020202020204" pitchFamily="34" charset="0"/>
                        </a:rPr>
                        <a:t>Paper Title</a:t>
                      </a:r>
                      <a:endParaRPr lang="en-IN" sz="1400">
                        <a:latin typeface="Arial" panose="020B0604020202020204" pitchFamily="34" charset="0"/>
                        <a:cs typeface="Arial" panose="020B0604020202020204" pitchFamily="34" charset="0"/>
                      </a:endParaRPr>
                    </a:p>
                  </a:txBody>
                  <a:tcPr anchor="ctr"/>
                </a:tc>
                <a:tc>
                  <a:txBody>
                    <a:bodyPr/>
                    <a:lstStyle/>
                    <a:p>
                      <a:r>
                        <a:rPr lang="en-IN" sz="1400" b="1" dirty="0">
                          <a:latin typeface="Arial" panose="020B0604020202020204" pitchFamily="34" charset="0"/>
                          <a:cs typeface="Arial" panose="020B0604020202020204" pitchFamily="34" charset="0"/>
                        </a:rPr>
                        <a:t>Limitations</a:t>
                      </a:r>
                      <a:endParaRPr lang="en-IN"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733945841"/>
                  </a:ext>
                </a:extLst>
              </a:tr>
              <a:tr h="1102125">
                <a:tc>
                  <a:txBody>
                    <a:bodyPr/>
                    <a:lstStyle/>
                    <a:p>
                      <a:r>
                        <a:rPr lang="en-IN" sz="1400" dirty="0">
                          <a:latin typeface="Arial" panose="020B0604020202020204" pitchFamily="34" charset="0"/>
                          <a:cs typeface="Arial" panose="020B0604020202020204" pitchFamily="34" charset="0"/>
                        </a:rPr>
                        <a:t>Qi et al. [1]</a:t>
                      </a:r>
                    </a:p>
                  </a:txBody>
                  <a:tcPr anchor="ctr"/>
                </a:tc>
                <a:tc>
                  <a:txBody>
                    <a:bodyPr/>
                    <a:lstStyle/>
                    <a:p>
                      <a:r>
                        <a:rPr lang="en-US" sz="1400">
                          <a:latin typeface="Arial" panose="020B0604020202020204" pitchFamily="34" charset="0"/>
                          <a:cs typeface="Arial" panose="020B0604020202020204" pitchFamily="34" charset="0"/>
                        </a:rPr>
                        <a:t>Real-Time Gun Detection Using Smart IP Cameras and Cloud-Based Deep Learning</a:t>
                      </a:r>
                    </a:p>
                  </a:txBody>
                  <a:tcPr anchor="ctr"/>
                </a:tc>
                <a:tc>
                  <a:txBody>
                    <a:bodyPr/>
                    <a:lstStyle/>
                    <a:p>
                      <a:r>
                        <a:rPr lang="en-US" sz="1400" dirty="0">
                          <a:latin typeface="Arial" panose="020B0604020202020204" pitchFamily="34" charset="0"/>
                          <a:cs typeface="Arial" panose="020B0604020202020204" pitchFamily="34" charset="0"/>
                        </a:rPr>
                        <a:t>No mention of face recognition; edge-cloud dependency may introduce latency or security concerns</a:t>
                      </a:r>
                    </a:p>
                  </a:txBody>
                  <a:tcPr anchor="ctr"/>
                </a:tc>
                <a:extLst>
                  <a:ext uri="{0D108BD9-81ED-4DB2-BD59-A6C34878D82A}">
                    <a16:rowId xmlns:a16="http://schemas.microsoft.com/office/drawing/2014/main" val="2569024794"/>
                  </a:ext>
                </a:extLst>
              </a:tr>
              <a:tr h="1102125">
                <a:tc>
                  <a:txBody>
                    <a:bodyPr/>
                    <a:lstStyle/>
                    <a:p>
                      <a:r>
                        <a:rPr lang="en-IN" sz="1400" dirty="0">
                          <a:latin typeface="Arial" panose="020B0604020202020204" pitchFamily="34" charset="0"/>
                          <a:cs typeface="Arial" panose="020B0604020202020204" pitchFamily="34" charset="0"/>
                        </a:rPr>
                        <a:t>Thakur et al. [2]</a:t>
                      </a:r>
                    </a:p>
                  </a:txBody>
                  <a:tcPr anchor="ctr"/>
                </a:tc>
                <a:tc>
                  <a:txBody>
                    <a:bodyPr/>
                    <a:lstStyle/>
                    <a:p>
                      <a:r>
                        <a:rPr lang="en-US" sz="1400" dirty="0">
                          <a:latin typeface="Arial" panose="020B0604020202020204" pitchFamily="34" charset="0"/>
                          <a:cs typeface="Arial" panose="020B0604020202020204" pitchFamily="34" charset="0"/>
                        </a:rPr>
                        <a:t>YOLOv8-Based Real-Time Weapon Detection for Public Surveillance</a:t>
                      </a:r>
                      <a:endParaRPr lang="en-IN" sz="1400" dirty="0">
                        <a:latin typeface="Arial" panose="020B0604020202020204" pitchFamily="34" charset="0"/>
                        <a:cs typeface="Arial" panose="020B0604020202020204" pitchFamily="34" charset="0"/>
                      </a:endParaRPr>
                    </a:p>
                  </a:txBody>
                  <a:tcPr/>
                </a:tc>
                <a:tc>
                  <a:txBody>
                    <a:bodyPr/>
                    <a:lstStyle/>
                    <a:p>
                      <a:r>
                        <a:rPr lang="en-US" sz="1400" dirty="0">
                          <a:latin typeface="Arial" panose="020B0604020202020204" pitchFamily="34" charset="0"/>
                          <a:cs typeface="Arial" panose="020B0604020202020204" pitchFamily="34" charset="0"/>
                        </a:rPr>
                        <a:t>Focused only on public spaces (e.g., schools, airports); limited to YOLOv8 without hybrid enhancements</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4093260777"/>
                  </a:ext>
                </a:extLst>
              </a:tr>
              <a:tr h="1102125">
                <a:tc>
                  <a:txBody>
                    <a:bodyPr/>
                    <a:lstStyle/>
                    <a:p>
                      <a:r>
                        <a:rPr lang="en-IN" sz="1400" dirty="0">
                          <a:latin typeface="Arial" panose="020B0604020202020204" pitchFamily="34" charset="0"/>
                          <a:cs typeface="Arial" panose="020B0604020202020204" pitchFamily="34" charset="0"/>
                        </a:rPr>
                        <a:t>Chatterjee et al. [3]</a:t>
                      </a:r>
                    </a:p>
                  </a:txBody>
                  <a:tcPr/>
                </a:tc>
                <a:tc>
                  <a:txBody>
                    <a:bodyPr/>
                    <a:lstStyle/>
                    <a:p>
                      <a:r>
                        <a:rPr lang="en-US" sz="1400" dirty="0">
                          <a:latin typeface="Arial" panose="020B0604020202020204" pitchFamily="34" charset="0"/>
                          <a:cs typeface="Arial" panose="020B0604020202020204" pitchFamily="34" charset="0"/>
                        </a:rPr>
                        <a:t>Dual-Cue Firearm Detection with Ensemble of Faster R-CNN and </a:t>
                      </a:r>
                      <a:r>
                        <a:rPr lang="en-US" sz="1400" dirty="0" err="1">
                          <a:latin typeface="Arial" panose="020B0604020202020204" pitchFamily="34" charset="0"/>
                          <a:cs typeface="Arial" panose="020B0604020202020204" pitchFamily="34" charset="0"/>
                        </a:rPr>
                        <a:t>EfficientDet</a:t>
                      </a:r>
                      <a:endParaRPr lang="en-IN" sz="1400" dirty="0">
                        <a:latin typeface="Arial" panose="020B0604020202020204" pitchFamily="34" charset="0"/>
                        <a:cs typeface="Arial" panose="020B0604020202020204" pitchFamily="34" charset="0"/>
                      </a:endParaRPr>
                    </a:p>
                  </a:txBody>
                  <a:tcPr/>
                </a:tc>
                <a:tc>
                  <a:txBody>
                    <a:bodyPr/>
                    <a:lstStyle/>
                    <a:p>
                      <a:r>
                        <a:rPr lang="en-US" sz="1400" dirty="0">
                          <a:latin typeface="Arial" panose="020B0604020202020204" pitchFamily="34" charset="0"/>
                          <a:cs typeface="Arial" panose="020B0604020202020204" pitchFamily="34" charset="0"/>
                        </a:rPr>
                        <a:t>Computationally intensive due to ensemble methods; real-time performance under stress not detailed</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752286086"/>
                  </a:ext>
                </a:extLst>
              </a:tr>
              <a:tr h="1102125">
                <a:tc>
                  <a:txBody>
                    <a:bodyPr/>
                    <a:lstStyle/>
                    <a:p>
                      <a:r>
                        <a:rPr lang="en-IN" sz="1400" dirty="0">
                          <a:latin typeface="Arial" panose="020B0604020202020204" pitchFamily="34" charset="0"/>
                          <a:cs typeface="Arial" panose="020B0604020202020204" pitchFamily="34" charset="0"/>
                        </a:rPr>
                        <a:t>Serna et al. [4]</a:t>
                      </a:r>
                    </a:p>
                  </a:txBody>
                  <a:tcPr/>
                </a:tc>
                <a:tc>
                  <a:txBody>
                    <a:bodyPr/>
                    <a:lstStyle/>
                    <a:p>
                      <a:r>
                        <a:rPr lang="en-US" sz="1400" dirty="0">
                          <a:latin typeface="Arial" panose="020B0604020202020204" pitchFamily="34" charset="0"/>
                          <a:cs typeface="Arial" panose="020B0604020202020204" pitchFamily="34" charset="0"/>
                        </a:rPr>
                        <a:t>AI-Powered Surveillance for Train Platform Safety</a:t>
                      </a:r>
                      <a:endParaRPr lang="en-IN" sz="1400" dirty="0">
                        <a:latin typeface="Arial" panose="020B0604020202020204" pitchFamily="34" charset="0"/>
                        <a:cs typeface="Arial" panose="020B0604020202020204" pitchFamily="34" charset="0"/>
                      </a:endParaRPr>
                    </a:p>
                  </a:txBody>
                  <a:tcPr/>
                </a:tc>
                <a:tc>
                  <a:txBody>
                    <a:bodyPr/>
                    <a:lstStyle/>
                    <a:p>
                      <a:r>
                        <a:rPr lang="en-US" sz="1400" dirty="0">
                          <a:latin typeface="Arial" panose="020B0604020202020204" pitchFamily="34" charset="0"/>
                          <a:cs typeface="Arial" panose="020B0604020202020204" pitchFamily="34" charset="0"/>
                        </a:rPr>
                        <a:t>Limited to specific anomaly types; does not address facial recognition or prison-specific contexts</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951659787"/>
                  </a:ext>
                </a:extLst>
              </a:tr>
            </a:tbl>
          </a:graphicData>
        </a:graphic>
      </p:graphicFrame>
    </p:spTree>
    <p:extLst>
      <p:ext uri="{BB962C8B-B14F-4D97-AF65-F5344CB8AC3E}">
        <p14:creationId xmlns:p14="http://schemas.microsoft.com/office/powerpoint/2010/main" val="11479079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27BFC4-B625-57AD-A274-6D3DEB67AF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2086D6-8321-74B9-9AED-9B2144ACCC12}"/>
              </a:ext>
            </a:extLst>
          </p:cNvPr>
          <p:cNvSpPr>
            <a:spLocks noGrp="1"/>
          </p:cNvSpPr>
          <p:nvPr>
            <p:ph type="title"/>
          </p:nvPr>
        </p:nvSpPr>
        <p:spPr>
          <a:xfrm>
            <a:off x="585215" y="329184"/>
            <a:ext cx="6347713" cy="1320800"/>
          </a:xfrm>
        </p:spPr>
        <p:txBody>
          <a:bodyPr>
            <a:normAutofit/>
          </a:bodyPr>
          <a:lstStyle/>
          <a:p>
            <a:r>
              <a:rPr lang="en-IN" dirty="0"/>
              <a:t>LITERATURE SURVEY</a:t>
            </a:r>
            <a:br>
              <a:rPr lang="en-IN" dirty="0"/>
            </a:br>
            <a:endParaRPr lang="en-IN" dirty="0"/>
          </a:p>
        </p:txBody>
      </p:sp>
      <p:graphicFrame>
        <p:nvGraphicFramePr>
          <p:cNvPr id="10" name="Content Placeholder 9">
            <a:extLst>
              <a:ext uri="{FF2B5EF4-FFF2-40B4-BE49-F238E27FC236}">
                <a16:creationId xmlns:a16="http://schemas.microsoft.com/office/drawing/2014/main" id="{26F473BA-927F-C878-FC53-DB40B51F0F19}"/>
              </a:ext>
            </a:extLst>
          </p:cNvPr>
          <p:cNvGraphicFramePr>
            <a:graphicFrameLocks noGrp="1"/>
          </p:cNvGraphicFramePr>
          <p:nvPr>
            <p:ph idx="1"/>
            <p:extLst>
              <p:ext uri="{D42A27DB-BD31-4B8C-83A1-F6EECF244321}">
                <p14:modId xmlns:p14="http://schemas.microsoft.com/office/powerpoint/2010/main" val="1804441046"/>
              </p:ext>
            </p:extLst>
          </p:nvPr>
        </p:nvGraphicFramePr>
        <p:xfrm>
          <a:off x="426720" y="1270000"/>
          <a:ext cx="8363712" cy="5030216"/>
        </p:xfrm>
        <a:graphic>
          <a:graphicData uri="http://schemas.openxmlformats.org/drawingml/2006/table">
            <a:tbl>
              <a:tblPr firstRow="1" bandRow="1">
                <a:tableStyleId>{5C22544A-7EE6-4342-B048-85BDC9FD1C3A}</a:tableStyleId>
              </a:tblPr>
              <a:tblGrid>
                <a:gridCol w="1800876">
                  <a:extLst>
                    <a:ext uri="{9D8B030D-6E8A-4147-A177-3AD203B41FA5}">
                      <a16:colId xmlns:a16="http://schemas.microsoft.com/office/drawing/2014/main" val="3677831335"/>
                    </a:ext>
                  </a:extLst>
                </a:gridCol>
                <a:gridCol w="3774932">
                  <a:extLst>
                    <a:ext uri="{9D8B030D-6E8A-4147-A177-3AD203B41FA5}">
                      <a16:colId xmlns:a16="http://schemas.microsoft.com/office/drawing/2014/main" val="2556195702"/>
                    </a:ext>
                  </a:extLst>
                </a:gridCol>
                <a:gridCol w="2787904">
                  <a:extLst>
                    <a:ext uri="{9D8B030D-6E8A-4147-A177-3AD203B41FA5}">
                      <a16:colId xmlns:a16="http://schemas.microsoft.com/office/drawing/2014/main" val="186238742"/>
                    </a:ext>
                  </a:extLst>
                </a:gridCol>
              </a:tblGrid>
              <a:tr h="621716">
                <a:tc>
                  <a:txBody>
                    <a:bodyPr/>
                    <a:lstStyle/>
                    <a:p>
                      <a:r>
                        <a:rPr lang="en-IN" sz="1400" b="1" dirty="0">
                          <a:latin typeface="Arial" panose="020B0604020202020204" pitchFamily="34" charset="0"/>
                          <a:cs typeface="Arial" panose="020B0604020202020204" pitchFamily="34" charset="0"/>
                        </a:rPr>
                        <a:t>Authors</a:t>
                      </a:r>
                      <a:endParaRPr lang="en-IN" sz="1400" dirty="0">
                        <a:latin typeface="Arial" panose="020B0604020202020204" pitchFamily="34" charset="0"/>
                        <a:cs typeface="Arial" panose="020B0604020202020204" pitchFamily="34" charset="0"/>
                      </a:endParaRPr>
                    </a:p>
                  </a:txBody>
                  <a:tcPr anchor="ctr"/>
                </a:tc>
                <a:tc>
                  <a:txBody>
                    <a:bodyPr/>
                    <a:lstStyle/>
                    <a:p>
                      <a:r>
                        <a:rPr lang="en-IN" sz="1400" b="1">
                          <a:latin typeface="Arial" panose="020B0604020202020204" pitchFamily="34" charset="0"/>
                          <a:cs typeface="Arial" panose="020B0604020202020204" pitchFamily="34" charset="0"/>
                        </a:rPr>
                        <a:t>Paper Title</a:t>
                      </a:r>
                      <a:endParaRPr lang="en-IN" sz="1400">
                        <a:latin typeface="Arial" panose="020B0604020202020204" pitchFamily="34" charset="0"/>
                        <a:cs typeface="Arial" panose="020B0604020202020204" pitchFamily="34" charset="0"/>
                      </a:endParaRPr>
                    </a:p>
                  </a:txBody>
                  <a:tcPr anchor="ctr"/>
                </a:tc>
                <a:tc>
                  <a:txBody>
                    <a:bodyPr/>
                    <a:lstStyle/>
                    <a:p>
                      <a:r>
                        <a:rPr lang="en-IN" sz="1400" b="1" dirty="0">
                          <a:latin typeface="Arial" panose="020B0604020202020204" pitchFamily="34" charset="0"/>
                          <a:cs typeface="Arial" panose="020B0604020202020204" pitchFamily="34" charset="0"/>
                        </a:rPr>
                        <a:t>Limitations</a:t>
                      </a:r>
                      <a:endParaRPr lang="en-IN"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733945841"/>
                  </a:ext>
                </a:extLst>
              </a:tr>
              <a:tr h="1102125">
                <a:tc>
                  <a:txBody>
                    <a:bodyPr/>
                    <a:lstStyle/>
                    <a:p>
                      <a:r>
                        <a:rPr lang="en-IN" sz="1400" dirty="0">
                          <a:latin typeface="Arial" panose="020B0604020202020204" pitchFamily="34" charset="0"/>
                          <a:cs typeface="Arial" panose="020B0604020202020204" pitchFamily="34" charset="0"/>
                        </a:rPr>
                        <a:t>Qi et al. [5]</a:t>
                      </a:r>
                    </a:p>
                  </a:txBody>
                  <a:tcPr anchor="ctr"/>
                </a:tc>
                <a:tc>
                  <a:txBody>
                    <a:bodyPr/>
                    <a:lstStyle/>
                    <a:p>
                      <a:r>
                        <a:rPr lang="en-US" sz="1400" dirty="0">
                          <a:latin typeface="Arial" panose="020B0604020202020204" pitchFamily="34" charset="0"/>
                          <a:cs typeface="Arial" panose="020B0604020202020204" pitchFamily="34" charset="0"/>
                        </a:rPr>
                        <a:t>Deep Face Recognition Using MTCNN and </a:t>
                      </a:r>
                      <a:r>
                        <a:rPr lang="en-US" sz="1400" dirty="0" err="1">
                          <a:latin typeface="Arial" panose="020B0604020202020204" pitchFamily="34" charset="0"/>
                          <a:cs typeface="Arial" panose="020B0604020202020204" pitchFamily="34" charset="0"/>
                        </a:rPr>
                        <a:t>FaceNet</a:t>
                      </a:r>
                      <a:r>
                        <a:rPr lang="en-US" sz="1400" dirty="0">
                          <a:latin typeface="Arial" panose="020B0604020202020204" pitchFamily="34" charset="0"/>
                          <a:cs typeface="Arial" panose="020B0604020202020204" pitchFamily="34" charset="0"/>
                        </a:rPr>
                        <a:t> with Triplet Loss</a:t>
                      </a:r>
                    </a:p>
                  </a:txBody>
                  <a:tcPr anchor="ctr"/>
                </a:tc>
                <a:tc>
                  <a:txBody>
                    <a:bodyPr/>
                    <a:lstStyle/>
                    <a:p>
                      <a:r>
                        <a:rPr lang="en-US" sz="1400" dirty="0">
                          <a:latin typeface="Arial" panose="020B0604020202020204" pitchFamily="34" charset="0"/>
                          <a:cs typeface="Arial" panose="020B0604020202020204" pitchFamily="34" charset="0"/>
                        </a:rPr>
                        <a:t>Only tested on LFW dataset; lacks integration with surveillance systems or low-light robustness</a:t>
                      </a:r>
                    </a:p>
                  </a:txBody>
                  <a:tcPr anchor="ctr"/>
                </a:tc>
                <a:extLst>
                  <a:ext uri="{0D108BD9-81ED-4DB2-BD59-A6C34878D82A}">
                    <a16:rowId xmlns:a16="http://schemas.microsoft.com/office/drawing/2014/main" val="2569024794"/>
                  </a:ext>
                </a:extLst>
              </a:tr>
              <a:tr h="1102125">
                <a:tc>
                  <a:txBody>
                    <a:bodyPr/>
                    <a:lstStyle/>
                    <a:p>
                      <a:r>
                        <a:rPr lang="en-IN" sz="1400" dirty="0">
                          <a:latin typeface="Arial" panose="020B0604020202020204" pitchFamily="34" charset="0"/>
                          <a:cs typeface="Arial" panose="020B0604020202020204" pitchFamily="34" charset="0"/>
                        </a:rPr>
                        <a:t>E et al. [6]</a:t>
                      </a:r>
                    </a:p>
                  </a:txBody>
                  <a:tcPr anchor="ctr"/>
                </a:tc>
                <a:tc>
                  <a:txBody>
                    <a:bodyPr/>
                    <a:lstStyle/>
                    <a:p>
                      <a:r>
                        <a:rPr lang="en-US" sz="1400" dirty="0">
                          <a:latin typeface="Arial" panose="020B0604020202020204" pitchFamily="34" charset="0"/>
                          <a:cs typeface="Arial" panose="020B0604020202020204" pitchFamily="34" charset="0"/>
                        </a:rPr>
                        <a:t>Integrated CCTV-Based Facial Recognition Using MTCNN, </a:t>
                      </a:r>
                      <a:r>
                        <a:rPr lang="en-US" sz="1400" dirty="0" err="1">
                          <a:latin typeface="Arial" panose="020B0604020202020204" pitchFamily="34" charset="0"/>
                          <a:cs typeface="Arial" panose="020B0604020202020204" pitchFamily="34" charset="0"/>
                        </a:rPr>
                        <a:t>FaceNet</a:t>
                      </a:r>
                      <a:r>
                        <a:rPr lang="en-US" sz="1400" dirty="0">
                          <a:latin typeface="Arial" panose="020B0604020202020204" pitchFamily="34" charset="0"/>
                          <a:cs typeface="Arial" panose="020B0604020202020204" pitchFamily="34" charset="0"/>
                        </a:rPr>
                        <a:t>, and K-NN</a:t>
                      </a:r>
                      <a:endParaRPr lang="en-IN" sz="1400" dirty="0">
                        <a:latin typeface="Arial" panose="020B0604020202020204" pitchFamily="34" charset="0"/>
                        <a:cs typeface="Arial" panose="020B0604020202020204" pitchFamily="34" charset="0"/>
                      </a:endParaRPr>
                    </a:p>
                  </a:txBody>
                  <a:tcPr/>
                </a:tc>
                <a:tc>
                  <a:txBody>
                    <a:bodyPr/>
                    <a:lstStyle/>
                    <a:p>
                      <a:r>
                        <a:rPr lang="en-US" sz="1400" dirty="0">
                          <a:latin typeface="Arial" panose="020B0604020202020204" pitchFamily="34" charset="0"/>
                          <a:cs typeface="Arial" panose="020B0604020202020204" pitchFamily="34" charset="0"/>
                        </a:rPr>
                        <a:t>KNN may struggle with large-scale datasets; general face detection performance in crowds not analyzed</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4093260777"/>
                  </a:ext>
                </a:extLst>
              </a:tr>
              <a:tr h="1102125">
                <a:tc>
                  <a:txBody>
                    <a:bodyPr/>
                    <a:lstStyle/>
                    <a:p>
                      <a:r>
                        <a:rPr lang="en-IN" sz="1400" dirty="0">
                          <a:latin typeface="Arial" panose="020B0604020202020204" pitchFamily="34" charset="0"/>
                          <a:cs typeface="Arial" panose="020B0604020202020204" pitchFamily="34" charset="0"/>
                        </a:rPr>
                        <a:t>Yadav et al. [7]</a:t>
                      </a:r>
                    </a:p>
                  </a:txBody>
                  <a:tcPr/>
                </a:tc>
                <a:tc>
                  <a:txBody>
                    <a:bodyPr/>
                    <a:lstStyle/>
                    <a:p>
                      <a:r>
                        <a:rPr lang="en-US" sz="1400" dirty="0" err="1">
                          <a:latin typeface="Arial" panose="020B0604020202020204" pitchFamily="34" charset="0"/>
                          <a:cs typeface="Arial" panose="020B0604020202020204" pitchFamily="34" charset="0"/>
                        </a:rPr>
                        <a:t>WeaponVision</a:t>
                      </a:r>
                      <a:r>
                        <a:rPr lang="en-US" sz="1400" dirty="0">
                          <a:latin typeface="Arial" panose="020B0604020202020204" pitchFamily="34" charset="0"/>
                          <a:cs typeface="Arial" panose="020B0604020202020204" pitchFamily="34" charset="0"/>
                        </a:rPr>
                        <a:t> AI: Modified YOLOv7 for Real-Time Gun Detection</a:t>
                      </a:r>
                      <a:endParaRPr lang="en-IN" sz="1400" dirty="0">
                        <a:latin typeface="Arial" panose="020B0604020202020204" pitchFamily="34" charset="0"/>
                        <a:cs typeface="Arial" panose="020B0604020202020204" pitchFamily="34" charset="0"/>
                      </a:endParaRPr>
                    </a:p>
                  </a:txBody>
                  <a:tcPr/>
                </a:tc>
                <a:tc>
                  <a:txBody>
                    <a:bodyPr/>
                    <a:lstStyle/>
                    <a:p>
                      <a:r>
                        <a:rPr lang="en-US" sz="1400" dirty="0">
                          <a:latin typeface="Arial" panose="020B0604020202020204" pitchFamily="34" charset="0"/>
                          <a:cs typeface="Arial" panose="020B0604020202020204" pitchFamily="34" charset="0"/>
                        </a:rPr>
                        <a:t>Does not include facial recognition; YOLOv7 may be outdated compared to newer versions</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752286086"/>
                  </a:ext>
                </a:extLst>
              </a:tr>
              <a:tr h="1102125">
                <a:tc>
                  <a:txBody>
                    <a:bodyPr/>
                    <a:lstStyle/>
                    <a:p>
                      <a:r>
                        <a:rPr lang="en-IN" sz="1400" dirty="0">
                          <a:latin typeface="Arial" panose="020B0604020202020204" pitchFamily="34" charset="0"/>
                          <a:cs typeface="Arial" panose="020B0604020202020204" pitchFamily="34" charset="0"/>
                        </a:rPr>
                        <a:t>Clunie et al. [8]</a:t>
                      </a:r>
                    </a:p>
                  </a:txBody>
                  <a:tcPr/>
                </a:tc>
                <a:tc>
                  <a:txBody>
                    <a:bodyPr/>
                    <a:lstStyle/>
                    <a:p>
                      <a:r>
                        <a:rPr lang="en-IN" sz="1400" dirty="0">
                          <a:latin typeface="Arial" panose="020B0604020202020204" pitchFamily="34" charset="0"/>
                          <a:cs typeface="Arial" panose="020B0604020202020204" pitchFamily="34" charset="0"/>
                        </a:rPr>
                        <a:t>YOLOv5-Based Gun Detection Prototype for Surveillance Footage</a:t>
                      </a:r>
                    </a:p>
                  </a:txBody>
                  <a:tcPr/>
                </a:tc>
                <a:tc>
                  <a:txBody>
                    <a:bodyPr/>
                    <a:lstStyle/>
                    <a:p>
                      <a:r>
                        <a:rPr lang="en-US" sz="1400" dirty="0">
                          <a:latin typeface="Arial" panose="020B0604020202020204" pitchFamily="34" charset="0"/>
                          <a:cs typeface="Arial" panose="020B0604020202020204" pitchFamily="34" charset="0"/>
                        </a:rPr>
                        <a:t>Moderate </a:t>
                      </a:r>
                      <a:r>
                        <a:rPr lang="en-US" sz="1400" dirty="0" err="1">
                          <a:latin typeface="Arial" panose="020B0604020202020204" pitchFamily="34" charset="0"/>
                          <a:cs typeface="Arial" panose="020B0604020202020204" pitchFamily="34" charset="0"/>
                        </a:rPr>
                        <a:t>mAP</a:t>
                      </a:r>
                      <a:r>
                        <a:rPr lang="en-US" sz="1400" dirty="0">
                          <a:latin typeface="Arial" panose="020B0604020202020204" pitchFamily="34" charset="0"/>
                          <a:cs typeface="Arial" panose="020B0604020202020204" pitchFamily="34" charset="0"/>
                        </a:rPr>
                        <a:t> (0.645); lacks face recognition and limited in low-light adaptability</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951659787"/>
                  </a:ext>
                </a:extLst>
              </a:tr>
            </a:tbl>
          </a:graphicData>
        </a:graphic>
      </p:graphicFrame>
    </p:spTree>
    <p:extLst>
      <p:ext uri="{BB962C8B-B14F-4D97-AF65-F5344CB8AC3E}">
        <p14:creationId xmlns:p14="http://schemas.microsoft.com/office/powerpoint/2010/main" val="11642841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DA2EF-4817-2B72-BE75-2F2D17EAC965}"/>
              </a:ext>
            </a:extLst>
          </p:cNvPr>
          <p:cNvSpPr>
            <a:spLocks noGrp="1"/>
          </p:cNvSpPr>
          <p:nvPr>
            <p:ph type="title"/>
          </p:nvPr>
        </p:nvSpPr>
        <p:spPr>
          <a:xfrm>
            <a:off x="497839" y="386427"/>
            <a:ext cx="6347713" cy="1320800"/>
          </a:xfrm>
        </p:spPr>
        <p:txBody>
          <a:bodyPr/>
          <a:lstStyle/>
          <a:p>
            <a:r>
              <a:rPr lang="en-IN" dirty="0"/>
              <a:t>METHODOLOGY</a:t>
            </a:r>
          </a:p>
        </p:txBody>
      </p:sp>
      <p:sp>
        <p:nvSpPr>
          <p:cNvPr id="5" name="Content Placeholder 4">
            <a:extLst>
              <a:ext uri="{FF2B5EF4-FFF2-40B4-BE49-F238E27FC236}">
                <a16:creationId xmlns:a16="http://schemas.microsoft.com/office/drawing/2014/main" id="{F1C01DA8-8564-A939-A08C-08A7B6E6C931}"/>
              </a:ext>
            </a:extLst>
          </p:cNvPr>
          <p:cNvSpPr>
            <a:spLocks noGrp="1"/>
          </p:cNvSpPr>
          <p:nvPr>
            <p:ph idx="1"/>
          </p:nvPr>
        </p:nvSpPr>
        <p:spPr/>
        <p:txBody>
          <a:bodyPr/>
          <a:lstStyle/>
          <a:p>
            <a:endParaRPr lang="en-IN"/>
          </a:p>
        </p:txBody>
      </p:sp>
      <p:pic>
        <p:nvPicPr>
          <p:cNvPr id="6" name="Picture 5">
            <a:extLst>
              <a:ext uri="{FF2B5EF4-FFF2-40B4-BE49-F238E27FC236}">
                <a16:creationId xmlns:a16="http://schemas.microsoft.com/office/drawing/2014/main" id="{1E0777A4-BE76-9B7C-26A3-4760330145E1}"/>
              </a:ext>
            </a:extLst>
          </p:cNvPr>
          <p:cNvPicPr>
            <a:picLocks noChangeAspect="1"/>
          </p:cNvPicPr>
          <p:nvPr/>
        </p:nvPicPr>
        <p:blipFill>
          <a:blip r:embed="rId2"/>
          <a:stretch>
            <a:fillRect/>
          </a:stretch>
        </p:blipFill>
        <p:spPr>
          <a:xfrm>
            <a:off x="497839" y="1165473"/>
            <a:ext cx="6563361" cy="4775311"/>
          </a:xfrm>
          <a:prstGeom prst="rect">
            <a:avLst/>
          </a:prstGeom>
        </p:spPr>
      </p:pic>
    </p:spTree>
    <p:extLst>
      <p:ext uri="{BB962C8B-B14F-4D97-AF65-F5344CB8AC3E}">
        <p14:creationId xmlns:p14="http://schemas.microsoft.com/office/powerpoint/2010/main" val="34205501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C7BBAA-A029-8AD5-7763-2B3BB68266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E3DFC8-7EA7-8CC8-A4B8-B6362CB53D8D}"/>
              </a:ext>
            </a:extLst>
          </p:cNvPr>
          <p:cNvSpPr>
            <a:spLocks noGrp="1"/>
          </p:cNvSpPr>
          <p:nvPr>
            <p:ph type="title"/>
          </p:nvPr>
        </p:nvSpPr>
        <p:spPr>
          <a:xfrm>
            <a:off x="536447" y="326136"/>
            <a:ext cx="6347713" cy="1320800"/>
          </a:xfrm>
        </p:spPr>
        <p:txBody>
          <a:bodyPr/>
          <a:lstStyle/>
          <a:p>
            <a:r>
              <a:rPr lang="en-IN" dirty="0"/>
              <a:t>DATA COLLECTION MODULE</a:t>
            </a:r>
          </a:p>
        </p:txBody>
      </p:sp>
      <p:sp>
        <p:nvSpPr>
          <p:cNvPr id="4" name="Rectangle 1">
            <a:extLst>
              <a:ext uri="{FF2B5EF4-FFF2-40B4-BE49-F238E27FC236}">
                <a16:creationId xmlns:a16="http://schemas.microsoft.com/office/drawing/2014/main" id="{F04F5481-8279-F1E0-E0B5-9452CF4A5EBA}"/>
              </a:ext>
            </a:extLst>
          </p:cNvPr>
          <p:cNvSpPr>
            <a:spLocks noGrp="1" noChangeArrowheads="1"/>
          </p:cNvSpPr>
          <p:nvPr>
            <p:ph idx="1"/>
          </p:nvPr>
        </p:nvSpPr>
        <p:spPr bwMode="auto">
          <a:xfrm>
            <a:off x="265177" y="1067355"/>
            <a:ext cx="8241792" cy="26161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defTabSz="914400" eaLnBrk="0" fontAlgn="base" hangingPunct="0">
              <a:spcBef>
                <a:spcPct val="0"/>
              </a:spcBef>
              <a:spcAft>
                <a:spcPct val="0"/>
              </a:spcAft>
              <a:buClrTx/>
              <a:buSzTx/>
            </a:pPr>
            <a:r>
              <a:rPr lang="en-US" altLang="en-US" dirty="0">
                <a:solidFill>
                  <a:schemeClr val="tx1"/>
                </a:solidFill>
                <a:latin typeface="Arial" panose="020B0604020202020204" pitchFamily="34" charset="0"/>
              </a:rPr>
              <a:t>Fo</a:t>
            </a:r>
            <a:r>
              <a:rPr kumimoji="0" lang="en-US" altLang="en-US" sz="1800" b="0" i="0" u="none" strike="noStrike" cap="none" normalizeH="0" baseline="0" dirty="0">
                <a:ln>
                  <a:noFill/>
                </a:ln>
                <a:solidFill>
                  <a:schemeClr val="tx1"/>
                </a:solidFill>
                <a:effectLst/>
                <a:latin typeface="Arial" panose="020B0604020202020204" pitchFamily="34" charset="0"/>
              </a:rPr>
              <a:t>r weapon detection, a balanced dataset of </a:t>
            </a:r>
            <a:r>
              <a:rPr kumimoji="0" lang="en-US" altLang="en-US" sz="1800" b="1" i="0" u="none" strike="noStrike" cap="none" normalizeH="0" baseline="0" dirty="0">
                <a:ln>
                  <a:noFill/>
                </a:ln>
                <a:solidFill>
                  <a:schemeClr val="tx1"/>
                </a:solidFill>
                <a:effectLst/>
                <a:latin typeface="Arial" panose="020B0604020202020204" pitchFamily="34" charset="0"/>
              </a:rPr>
              <a:t>3,735 handgun</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1" i="0" u="none" strike="noStrike" cap="none" normalizeH="0" baseline="0" dirty="0">
                <a:ln>
                  <a:noFill/>
                </a:ln>
                <a:solidFill>
                  <a:schemeClr val="tx1"/>
                </a:solidFill>
                <a:effectLst/>
                <a:latin typeface="Arial" panose="020B0604020202020204" pitchFamily="34" charset="0"/>
              </a:rPr>
              <a:t>3,930 knife</a:t>
            </a:r>
            <a:r>
              <a:rPr kumimoji="0" lang="en-US" altLang="en-US" sz="1800" b="0" i="0" u="none" strike="noStrike" cap="none" normalizeH="0" baseline="0" dirty="0">
                <a:ln>
                  <a:noFill/>
                </a:ln>
                <a:solidFill>
                  <a:schemeClr val="tx1"/>
                </a:solidFill>
                <a:effectLst/>
                <a:latin typeface="Arial" panose="020B0604020202020204" pitchFamily="34" charset="0"/>
              </a:rPr>
              <a:t>, and </a:t>
            </a:r>
            <a:r>
              <a:rPr kumimoji="0" lang="en-US" altLang="en-US" sz="1800" b="1" i="0" u="none" strike="noStrike" cap="none" normalizeH="0" baseline="0" dirty="0">
                <a:ln>
                  <a:noFill/>
                </a:ln>
                <a:solidFill>
                  <a:schemeClr val="tx1"/>
                </a:solidFill>
                <a:effectLst/>
                <a:latin typeface="Arial" panose="020B0604020202020204" pitchFamily="34" charset="0"/>
              </a:rPr>
              <a:t>4,897 non-weapon</a:t>
            </a:r>
            <a:r>
              <a:rPr kumimoji="0" lang="en-US" altLang="en-US" sz="1800" b="0" i="0" u="none" strike="noStrike" cap="none" normalizeH="0" baseline="0" dirty="0">
                <a:ln>
                  <a:noFill/>
                </a:ln>
                <a:solidFill>
                  <a:schemeClr val="tx1"/>
                </a:solidFill>
                <a:effectLst/>
                <a:latin typeface="Arial" panose="020B0604020202020204" pitchFamily="34" charset="0"/>
              </a:rPr>
              <a:t> images was compiled from public datasets, surveillance footage, and manual sources, covering varied lighting and angles. A </a:t>
            </a:r>
            <a:r>
              <a:rPr kumimoji="0" lang="en-US" altLang="en-US" sz="1800" b="1" i="0" u="none" strike="noStrike" cap="none" normalizeH="0" baseline="0" dirty="0">
                <a:ln>
                  <a:noFill/>
                </a:ln>
                <a:solidFill>
                  <a:schemeClr val="tx1"/>
                </a:solidFill>
                <a:effectLst/>
                <a:latin typeface="Arial" panose="020B0604020202020204" pitchFamily="34" charset="0"/>
              </a:rPr>
              <a:t>70-20-10 split</a:t>
            </a:r>
            <a:r>
              <a:rPr kumimoji="0" lang="en-US" altLang="en-US" sz="1800" b="0" i="0" u="none" strike="noStrike" cap="none" normalizeH="0" baseline="0" dirty="0">
                <a:ln>
                  <a:noFill/>
                </a:ln>
                <a:solidFill>
                  <a:schemeClr val="tx1"/>
                </a:solidFill>
                <a:effectLst/>
                <a:latin typeface="Arial" panose="020B0604020202020204" pitchFamily="34" charset="0"/>
              </a:rPr>
              <a:t> ensures proper training, validation, and testing.</a:t>
            </a:r>
          </a:p>
          <a:p>
            <a:pPr algn="just" defTabSz="914400" eaLnBrk="0" fontAlgn="base" hangingPunct="0">
              <a:spcBef>
                <a:spcPct val="0"/>
              </a:spcBef>
              <a:spcAft>
                <a:spcPct val="0"/>
              </a:spcAft>
              <a:buClrTx/>
              <a:buSzTx/>
            </a:pPr>
            <a:endParaRPr lang="en-US" altLang="en-US" dirty="0">
              <a:solidFill>
                <a:schemeClr val="tx1"/>
              </a:solidFill>
              <a:latin typeface="Arial" panose="020B0604020202020204" pitchFamily="34" charset="0"/>
            </a:endParaRPr>
          </a:p>
          <a:p>
            <a:pPr algn="just" defTabSz="914400" eaLnBrk="0" fontAlgn="base" hangingPunct="0">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For facial recognition, face data was collected in real-time via webcam. Detected faces were </a:t>
            </a:r>
            <a:r>
              <a:rPr kumimoji="0" lang="en-US" altLang="en-US" sz="1800" b="1" i="0" u="none" strike="noStrike" cap="none" normalizeH="0" baseline="0" dirty="0">
                <a:ln>
                  <a:noFill/>
                </a:ln>
                <a:solidFill>
                  <a:schemeClr val="tx1"/>
                </a:solidFill>
                <a:effectLst/>
                <a:latin typeface="Arial" panose="020B0604020202020204" pitchFamily="34" charset="0"/>
              </a:rPr>
              <a:t>cropped, resized (200x200)</a:t>
            </a:r>
            <a:r>
              <a:rPr kumimoji="0" lang="en-US" altLang="en-US" sz="1800" b="0" i="0" u="none" strike="noStrike" cap="none" normalizeH="0" baseline="0" dirty="0">
                <a:ln>
                  <a:noFill/>
                </a:ln>
                <a:solidFill>
                  <a:schemeClr val="tx1"/>
                </a:solidFill>
                <a:effectLst/>
                <a:latin typeface="Arial" panose="020B0604020202020204" pitchFamily="34" charset="0"/>
              </a:rPr>
              <a:t>, and </a:t>
            </a:r>
            <a:r>
              <a:rPr kumimoji="0" lang="en-US" altLang="en-US" sz="1800" b="1" i="0" u="none" strike="noStrike" cap="none" normalizeH="0" baseline="0" dirty="0">
                <a:ln>
                  <a:noFill/>
                </a:ln>
                <a:solidFill>
                  <a:schemeClr val="tx1"/>
                </a:solidFill>
                <a:effectLst/>
                <a:latin typeface="Arial" panose="020B0604020202020204" pitchFamily="34" charset="0"/>
              </a:rPr>
              <a:t>converted to grayscale</a:t>
            </a:r>
            <a:r>
              <a:rPr kumimoji="0" lang="en-US" altLang="en-US" sz="1800" b="0" i="0" u="none" strike="noStrike" cap="none" normalizeH="0" baseline="0" dirty="0">
                <a:ln>
                  <a:noFill/>
                </a:ln>
                <a:solidFill>
                  <a:schemeClr val="tx1"/>
                </a:solidFill>
                <a:effectLst/>
                <a:latin typeface="Arial" panose="020B0604020202020204" pitchFamily="34" charset="0"/>
              </a:rPr>
              <a:t> for efficiency. Images were saved using a structured format: </a:t>
            </a:r>
            <a:r>
              <a:rPr kumimoji="0" lang="en-US" altLang="en-US" sz="2000" b="0" i="0" u="none" strike="noStrike" cap="none" normalizeH="0" baseline="0" dirty="0">
                <a:ln>
                  <a:noFill/>
                </a:ln>
                <a:solidFill>
                  <a:schemeClr val="tx1"/>
                </a:solidFill>
                <a:effectLst/>
                <a:latin typeface="Arial Unicode MS" panose="020B0604020202020204" pitchFamily="34" charset="-128"/>
              </a:rPr>
              <a:t>user.&lt;label&gt;.&lt;image id&gt;.jpg</a:t>
            </a:r>
            <a:r>
              <a:rPr kumimoji="0" lang="en-US" altLang="en-US" sz="2000" b="0" i="0" u="none" strike="noStrike" cap="none" normalizeH="0" baseline="0" dirty="0">
                <a:ln>
                  <a:noFill/>
                </a:ln>
                <a:solidFill>
                  <a:schemeClr val="tx1"/>
                </a:solidFill>
                <a:effectLst/>
              </a:rPr>
              <a: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F2A69FE4-99AB-F451-8D58-96E610B25E43}"/>
              </a:ext>
            </a:extLst>
          </p:cNvPr>
          <p:cNvPicPr>
            <a:picLocks noChangeAspect="1"/>
          </p:cNvPicPr>
          <p:nvPr/>
        </p:nvPicPr>
        <p:blipFill>
          <a:blip r:embed="rId3"/>
          <a:stretch>
            <a:fillRect/>
          </a:stretch>
        </p:blipFill>
        <p:spPr>
          <a:xfrm>
            <a:off x="1119502" y="3788271"/>
            <a:ext cx="2848993" cy="2392156"/>
          </a:xfrm>
          <a:prstGeom prst="rect">
            <a:avLst/>
          </a:prstGeom>
        </p:spPr>
      </p:pic>
      <p:pic>
        <p:nvPicPr>
          <p:cNvPr id="8" name="Picture 7">
            <a:extLst>
              <a:ext uri="{FF2B5EF4-FFF2-40B4-BE49-F238E27FC236}">
                <a16:creationId xmlns:a16="http://schemas.microsoft.com/office/drawing/2014/main" id="{ACBA1EAA-7565-ABAC-221B-CF598F3C3448}"/>
              </a:ext>
            </a:extLst>
          </p:cNvPr>
          <p:cNvPicPr>
            <a:picLocks noChangeAspect="1"/>
          </p:cNvPicPr>
          <p:nvPr/>
        </p:nvPicPr>
        <p:blipFill>
          <a:blip r:embed="rId4"/>
          <a:stretch>
            <a:fillRect/>
          </a:stretch>
        </p:blipFill>
        <p:spPr>
          <a:xfrm>
            <a:off x="4247883" y="3785616"/>
            <a:ext cx="4057674" cy="2394811"/>
          </a:xfrm>
          <a:prstGeom prst="rect">
            <a:avLst/>
          </a:prstGeom>
        </p:spPr>
      </p:pic>
      <p:sp>
        <p:nvSpPr>
          <p:cNvPr id="9" name="TextBox 8">
            <a:extLst>
              <a:ext uri="{FF2B5EF4-FFF2-40B4-BE49-F238E27FC236}">
                <a16:creationId xmlns:a16="http://schemas.microsoft.com/office/drawing/2014/main" id="{21DB7967-9814-84AE-47FC-72C1C84B38D2}"/>
              </a:ext>
            </a:extLst>
          </p:cNvPr>
          <p:cNvSpPr txBox="1"/>
          <p:nvPr/>
        </p:nvSpPr>
        <p:spPr>
          <a:xfrm>
            <a:off x="1042416" y="6301031"/>
            <a:ext cx="3063240" cy="461665"/>
          </a:xfrm>
          <a:prstGeom prst="rect">
            <a:avLst/>
          </a:prstGeom>
          <a:noFill/>
        </p:spPr>
        <p:txBody>
          <a:bodyPr wrap="square" rtlCol="0">
            <a:spAutoFit/>
          </a:bodyPr>
          <a:lstStyle/>
          <a:p>
            <a:pPr algn="just"/>
            <a:r>
              <a:rPr lang="en-IN" sz="1200" dirty="0"/>
              <a:t>a) Sample images from weapon detection dataset</a:t>
            </a:r>
          </a:p>
        </p:txBody>
      </p:sp>
      <p:sp>
        <p:nvSpPr>
          <p:cNvPr id="10" name="TextBox 9">
            <a:extLst>
              <a:ext uri="{FF2B5EF4-FFF2-40B4-BE49-F238E27FC236}">
                <a16:creationId xmlns:a16="http://schemas.microsoft.com/office/drawing/2014/main" id="{31DD01B7-AECA-D246-8B22-CCACC6D04B0B}"/>
              </a:ext>
            </a:extLst>
          </p:cNvPr>
          <p:cNvSpPr txBox="1"/>
          <p:nvPr/>
        </p:nvSpPr>
        <p:spPr>
          <a:xfrm>
            <a:off x="4247883" y="6301031"/>
            <a:ext cx="4173741" cy="276999"/>
          </a:xfrm>
          <a:prstGeom prst="rect">
            <a:avLst/>
          </a:prstGeom>
          <a:noFill/>
        </p:spPr>
        <p:txBody>
          <a:bodyPr wrap="square" rtlCol="0">
            <a:spAutoFit/>
          </a:bodyPr>
          <a:lstStyle/>
          <a:p>
            <a:r>
              <a:rPr lang="en-IN" sz="1200" dirty="0"/>
              <a:t>b) Sample images from facial recognition dataset</a:t>
            </a:r>
          </a:p>
        </p:txBody>
      </p:sp>
    </p:spTree>
    <p:extLst>
      <p:ext uri="{BB962C8B-B14F-4D97-AF65-F5344CB8AC3E}">
        <p14:creationId xmlns:p14="http://schemas.microsoft.com/office/powerpoint/2010/main" val="16262923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56F7A-0D11-8F85-5B95-989757E7F762}"/>
              </a:ext>
            </a:extLst>
          </p:cNvPr>
          <p:cNvSpPr>
            <a:spLocks noGrp="1"/>
          </p:cNvSpPr>
          <p:nvPr>
            <p:ph type="title"/>
          </p:nvPr>
        </p:nvSpPr>
        <p:spPr>
          <a:xfrm>
            <a:off x="660398" y="555305"/>
            <a:ext cx="6898127" cy="1320800"/>
          </a:xfrm>
        </p:spPr>
        <p:txBody>
          <a:bodyPr/>
          <a:lstStyle/>
          <a:p>
            <a:pPr algn="ctr"/>
            <a:r>
              <a:rPr lang="en-IN" dirty="0"/>
              <a:t>HARD NEGATIVE MINING</a:t>
            </a:r>
          </a:p>
        </p:txBody>
      </p:sp>
      <p:graphicFrame>
        <p:nvGraphicFramePr>
          <p:cNvPr id="5" name="Content Placeholder 4">
            <a:extLst>
              <a:ext uri="{FF2B5EF4-FFF2-40B4-BE49-F238E27FC236}">
                <a16:creationId xmlns:a16="http://schemas.microsoft.com/office/drawing/2014/main" id="{33BB8FB5-CBC1-04CD-8CC6-6314BB6E4274}"/>
              </a:ext>
            </a:extLst>
          </p:cNvPr>
          <p:cNvGraphicFramePr>
            <a:graphicFrameLocks noGrp="1"/>
          </p:cNvGraphicFramePr>
          <p:nvPr>
            <p:ph idx="1"/>
            <p:extLst>
              <p:ext uri="{D42A27DB-BD31-4B8C-83A1-F6EECF244321}">
                <p14:modId xmlns:p14="http://schemas.microsoft.com/office/powerpoint/2010/main" val="2429956818"/>
              </p:ext>
            </p:extLst>
          </p:nvPr>
        </p:nvGraphicFramePr>
        <p:xfrm>
          <a:off x="609600" y="2501106"/>
          <a:ext cx="6348414" cy="3200400"/>
        </p:xfrm>
        <a:graphic>
          <a:graphicData uri="http://schemas.openxmlformats.org/drawingml/2006/table">
            <a:tbl>
              <a:tblPr/>
              <a:tblGrid>
                <a:gridCol w="2116138">
                  <a:extLst>
                    <a:ext uri="{9D8B030D-6E8A-4147-A177-3AD203B41FA5}">
                      <a16:colId xmlns:a16="http://schemas.microsoft.com/office/drawing/2014/main" val="2631588884"/>
                    </a:ext>
                  </a:extLst>
                </a:gridCol>
                <a:gridCol w="2116138">
                  <a:extLst>
                    <a:ext uri="{9D8B030D-6E8A-4147-A177-3AD203B41FA5}">
                      <a16:colId xmlns:a16="http://schemas.microsoft.com/office/drawing/2014/main" val="2426674649"/>
                    </a:ext>
                  </a:extLst>
                </a:gridCol>
                <a:gridCol w="2116138">
                  <a:extLst>
                    <a:ext uri="{9D8B030D-6E8A-4147-A177-3AD203B41FA5}">
                      <a16:colId xmlns:a16="http://schemas.microsoft.com/office/drawing/2014/main" val="1823036192"/>
                    </a:ext>
                  </a:extLst>
                </a:gridCol>
              </a:tblGrid>
              <a:tr h="365760">
                <a:tc>
                  <a:txBody>
                    <a:bodyPr/>
                    <a:lstStyle/>
                    <a:p>
                      <a:endParaRPr lang="en-IN" sz="1800" dirty="0"/>
                    </a:p>
                  </a:txBody>
                  <a:tcPr anchor="ctr">
                    <a:lnL>
                      <a:noFill/>
                    </a:lnL>
                    <a:lnR>
                      <a:noFill/>
                    </a:lnR>
                    <a:lnT>
                      <a:noFill/>
                    </a:lnT>
                    <a:lnB>
                      <a:noFill/>
                    </a:lnB>
                    <a:noFill/>
                  </a:tcPr>
                </a:tc>
                <a:tc>
                  <a:txBody>
                    <a:bodyPr/>
                    <a:lstStyle/>
                    <a:p>
                      <a:endParaRPr lang="en-IN" sz="1800"/>
                    </a:p>
                  </a:txBody>
                  <a:tcPr anchor="ctr">
                    <a:lnL>
                      <a:noFill/>
                    </a:lnL>
                    <a:lnR>
                      <a:noFill/>
                    </a:lnR>
                    <a:lnT>
                      <a:noFill/>
                    </a:lnT>
                    <a:lnB>
                      <a:noFill/>
                    </a:lnB>
                    <a:noFill/>
                  </a:tcPr>
                </a:tc>
                <a:tc>
                  <a:txBody>
                    <a:bodyPr/>
                    <a:lstStyle/>
                    <a:p>
                      <a:endParaRPr lang="en-IN" sz="1800"/>
                    </a:p>
                  </a:txBody>
                  <a:tcPr anchor="ctr">
                    <a:lnL>
                      <a:noFill/>
                    </a:lnL>
                    <a:lnR>
                      <a:noFill/>
                    </a:lnR>
                    <a:lnT>
                      <a:noFill/>
                    </a:lnT>
                    <a:lnB>
                      <a:noFill/>
                    </a:lnB>
                    <a:noFill/>
                  </a:tcPr>
                </a:tc>
                <a:extLst>
                  <a:ext uri="{0D108BD9-81ED-4DB2-BD59-A6C34878D82A}">
                    <a16:rowId xmlns:a16="http://schemas.microsoft.com/office/drawing/2014/main" val="2145628767"/>
                  </a:ext>
                </a:extLst>
              </a:tr>
              <a:tr h="914400">
                <a:tc>
                  <a:txBody>
                    <a:bodyPr/>
                    <a:lstStyle/>
                    <a:p>
                      <a:endParaRPr lang="en-IN" sz="1800" dirty="0"/>
                    </a:p>
                  </a:txBody>
                  <a:tcPr anchor="ctr">
                    <a:lnL>
                      <a:noFill/>
                    </a:lnL>
                    <a:lnR>
                      <a:noFill/>
                    </a:lnR>
                    <a:lnT>
                      <a:noFill/>
                    </a:lnT>
                    <a:lnB>
                      <a:noFill/>
                    </a:lnB>
                    <a:noFill/>
                  </a:tcPr>
                </a:tc>
                <a:tc>
                  <a:txBody>
                    <a:bodyPr/>
                    <a:lstStyle/>
                    <a:p>
                      <a:endParaRPr lang="en-IN" sz="1800" dirty="0"/>
                    </a:p>
                  </a:txBody>
                  <a:tcPr anchor="ctr">
                    <a:lnL>
                      <a:noFill/>
                    </a:lnL>
                    <a:lnR>
                      <a:noFill/>
                    </a:lnR>
                    <a:lnT>
                      <a:noFill/>
                    </a:lnT>
                    <a:lnB>
                      <a:noFill/>
                    </a:lnB>
                    <a:noFill/>
                  </a:tcPr>
                </a:tc>
                <a:tc>
                  <a:txBody>
                    <a:bodyPr/>
                    <a:lstStyle/>
                    <a:p>
                      <a:endParaRPr lang="en-IN" sz="1800"/>
                    </a:p>
                  </a:txBody>
                  <a:tcPr anchor="ctr">
                    <a:lnL>
                      <a:noFill/>
                    </a:lnL>
                    <a:lnR>
                      <a:noFill/>
                    </a:lnR>
                    <a:lnT>
                      <a:noFill/>
                    </a:lnT>
                    <a:lnB>
                      <a:noFill/>
                    </a:lnB>
                    <a:noFill/>
                  </a:tcPr>
                </a:tc>
                <a:extLst>
                  <a:ext uri="{0D108BD9-81ED-4DB2-BD59-A6C34878D82A}">
                    <a16:rowId xmlns:a16="http://schemas.microsoft.com/office/drawing/2014/main" val="2656145256"/>
                  </a:ext>
                </a:extLst>
              </a:tr>
              <a:tr h="640080">
                <a:tc>
                  <a:txBody>
                    <a:bodyPr/>
                    <a:lstStyle/>
                    <a:p>
                      <a:endParaRPr lang="en-IN" sz="1800"/>
                    </a:p>
                  </a:txBody>
                  <a:tcPr anchor="ctr">
                    <a:lnL>
                      <a:noFill/>
                    </a:lnL>
                    <a:lnR>
                      <a:noFill/>
                    </a:lnR>
                    <a:lnT>
                      <a:noFill/>
                    </a:lnT>
                    <a:lnB>
                      <a:noFill/>
                    </a:lnB>
                    <a:noFill/>
                  </a:tcPr>
                </a:tc>
                <a:tc>
                  <a:txBody>
                    <a:bodyPr/>
                    <a:lstStyle/>
                    <a:p>
                      <a:endParaRPr lang="en-IN" sz="1800"/>
                    </a:p>
                  </a:txBody>
                  <a:tcPr anchor="ctr">
                    <a:lnL>
                      <a:noFill/>
                    </a:lnL>
                    <a:lnR>
                      <a:noFill/>
                    </a:lnR>
                    <a:lnT>
                      <a:noFill/>
                    </a:lnT>
                    <a:lnB>
                      <a:noFill/>
                    </a:lnB>
                    <a:noFill/>
                  </a:tcPr>
                </a:tc>
                <a:tc>
                  <a:txBody>
                    <a:bodyPr/>
                    <a:lstStyle/>
                    <a:p>
                      <a:endParaRPr lang="en-IN" sz="1800"/>
                    </a:p>
                  </a:txBody>
                  <a:tcPr anchor="ctr">
                    <a:lnL>
                      <a:noFill/>
                    </a:lnL>
                    <a:lnR>
                      <a:noFill/>
                    </a:lnR>
                    <a:lnT>
                      <a:noFill/>
                    </a:lnT>
                    <a:lnB>
                      <a:noFill/>
                    </a:lnB>
                    <a:noFill/>
                  </a:tcPr>
                </a:tc>
                <a:extLst>
                  <a:ext uri="{0D108BD9-81ED-4DB2-BD59-A6C34878D82A}">
                    <a16:rowId xmlns:a16="http://schemas.microsoft.com/office/drawing/2014/main" val="959892037"/>
                  </a:ext>
                </a:extLst>
              </a:tr>
              <a:tr h="640080">
                <a:tc>
                  <a:txBody>
                    <a:bodyPr/>
                    <a:lstStyle/>
                    <a:p>
                      <a:endParaRPr lang="en-IN" sz="1800"/>
                    </a:p>
                  </a:txBody>
                  <a:tcPr anchor="ctr">
                    <a:lnL>
                      <a:noFill/>
                    </a:lnL>
                    <a:lnR>
                      <a:noFill/>
                    </a:lnR>
                    <a:lnT>
                      <a:noFill/>
                    </a:lnT>
                    <a:lnB>
                      <a:noFill/>
                    </a:lnB>
                    <a:noFill/>
                  </a:tcPr>
                </a:tc>
                <a:tc>
                  <a:txBody>
                    <a:bodyPr/>
                    <a:lstStyle/>
                    <a:p>
                      <a:endParaRPr lang="en-IN" sz="1800"/>
                    </a:p>
                  </a:txBody>
                  <a:tcPr anchor="ctr">
                    <a:lnL>
                      <a:noFill/>
                    </a:lnL>
                    <a:lnR>
                      <a:noFill/>
                    </a:lnR>
                    <a:lnT>
                      <a:noFill/>
                    </a:lnT>
                    <a:lnB>
                      <a:noFill/>
                    </a:lnB>
                    <a:noFill/>
                  </a:tcPr>
                </a:tc>
                <a:tc>
                  <a:txBody>
                    <a:bodyPr/>
                    <a:lstStyle/>
                    <a:p>
                      <a:endParaRPr lang="en-IN" sz="1800"/>
                    </a:p>
                  </a:txBody>
                  <a:tcPr anchor="ctr">
                    <a:lnL>
                      <a:noFill/>
                    </a:lnL>
                    <a:lnR>
                      <a:noFill/>
                    </a:lnR>
                    <a:lnT>
                      <a:noFill/>
                    </a:lnT>
                    <a:lnB>
                      <a:noFill/>
                    </a:lnB>
                    <a:noFill/>
                  </a:tcPr>
                </a:tc>
                <a:extLst>
                  <a:ext uri="{0D108BD9-81ED-4DB2-BD59-A6C34878D82A}">
                    <a16:rowId xmlns:a16="http://schemas.microsoft.com/office/drawing/2014/main" val="42908982"/>
                  </a:ext>
                </a:extLst>
              </a:tr>
              <a:tr h="640080">
                <a:tc>
                  <a:txBody>
                    <a:bodyPr/>
                    <a:lstStyle/>
                    <a:p>
                      <a:endParaRPr lang="en-IN" sz="1800"/>
                    </a:p>
                  </a:txBody>
                  <a:tcPr anchor="ctr">
                    <a:lnL>
                      <a:noFill/>
                    </a:lnL>
                    <a:lnR>
                      <a:noFill/>
                    </a:lnR>
                    <a:lnT>
                      <a:noFill/>
                    </a:lnT>
                    <a:lnB>
                      <a:noFill/>
                    </a:lnB>
                    <a:noFill/>
                  </a:tcPr>
                </a:tc>
                <a:tc>
                  <a:txBody>
                    <a:bodyPr/>
                    <a:lstStyle/>
                    <a:p>
                      <a:endParaRPr lang="en-US" sz="1800"/>
                    </a:p>
                  </a:txBody>
                  <a:tcPr anchor="ctr">
                    <a:lnL>
                      <a:noFill/>
                    </a:lnL>
                    <a:lnR>
                      <a:noFill/>
                    </a:lnR>
                    <a:lnT>
                      <a:noFill/>
                    </a:lnT>
                    <a:lnB>
                      <a:noFill/>
                    </a:lnB>
                    <a:noFill/>
                  </a:tcPr>
                </a:tc>
                <a:tc>
                  <a:txBody>
                    <a:bodyPr/>
                    <a:lstStyle/>
                    <a:p>
                      <a:endParaRPr lang="en-IN" sz="1800" dirty="0"/>
                    </a:p>
                  </a:txBody>
                  <a:tcPr anchor="ctr">
                    <a:lnL>
                      <a:noFill/>
                    </a:lnL>
                    <a:lnR>
                      <a:noFill/>
                    </a:lnR>
                    <a:lnT>
                      <a:noFill/>
                    </a:lnT>
                    <a:lnB>
                      <a:noFill/>
                    </a:lnB>
                    <a:noFill/>
                  </a:tcPr>
                </a:tc>
                <a:extLst>
                  <a:ext uri="{0D108BD9-81ED-4DB2-BD59-A6C34878D82A}">
                    <a16:rowId xmlns:a16="http://schemas.microsoft.com/office/drawing/2014/main" val="1885964839"/>
                  </a:ext>
                </a:extLst>
              </a:tr>
            </a:tbl>
          </a:graphicData>
        </a:graphic>
      </p:graphicFrame>
      <p:graphicFrame>
        <p:nvGraphicFramePr>
          <p:cNvPr id="6" name="Table 5">
            <a:extLst>
              <a:ext uri="{FF2B5EF4-FFF2-40B4-BE49-F238E27FC236}">
                <a16:creationId xmlns:a16="http://schemas.microsoft.com/office/drawing/2014/main" id="{8EB3B8EB-5DC2-729A-EF9F-CF894EC0A0E5}"/>
              </a:ext>
            </a:extLst>
          </p:cNvPr>
          <p:cNvGraphicFramePr>
            <a:graphicFrameLocks noGrp="1"/>
          </p:cNvGraphicFramePr>
          <p:nvPr>
            <p:extLst>
              <p:ext uri="{D42A27DB-BD31-4B8C-83A1-F6EECF244321}">
                <p14:modId xmlns:p14="http://schemas.microsoft.com/office/powerpoint/2010/main" val="2429002241"/>
              </p:ext>
            </p:extLst>
          </p:nvPr>
        </p:nvGraphicFramePr>
        <p:xfrm>
          <a:off x="660398" y="3110903"/>
          <a:ext cx="7371081" cy="2796043"/>
        </p:xfrm>
        <a:graphic>
          <a:graphicData uri="http://schemas.openxmlformats.org/drawingml/2006/table">
            <a:tbl>
              <a:tblPr firstRow="1" bandRow="1">
                <a:tableStyleId>{5C22544A-7EE6-4342-B048-85BDC9FD1C3A}</a:tableStyleId>
              </a:tblPr>
              <a:tblGrid>
                <a:gridCol w="2457027">
                  <a:extLst>
                    <a:ext uri="{9D8B030D-6E8A-4147-A177-3AD203B41FA5}">
                      <a16:colId xmlns:a16="http://schemas.microsoft.com/office/drawing/2014/main" val="3313385139"/>
                    </a:ext>
                  </a:extLst>
                </a:gridCol>
                <a:gridCol w="2457027">
                  <a:extLst>
                    <a:ext uri="{9D8B030D-6E8A-4147-A177-3AD203B41FA5}">
                      <a16:colId xmlns:a16="http://schemas.microsoft.com/office/drawing/2014/main" val="1370329445"/>
                    </a:ext>
                  </a:extLst>
                </a:gridCol>
                <a:gridCol w="2457027">
                  <a:extLst>
                    <a:ext uri="{9D8B030D-6E8A-4147-A177-3AD203B41FA5}">
                      <a16:colId xmlns:a16="http://schemas.microsoft.com/office/drawing/2014/main" val="800918492"/>
                    </a:ext>
                  </a:extLst>
                </a:gridCol>
              </a:tblGrid>
              <a:tr h="353523">
                <a:tc>
                  <a:txBody>
                    <a:bodyPr/>
                    <a:lstStyle/>
                    <a:p>
                      <a:r>
                        <a:rPr lang="en-IN" sz="1600" dirty="0"/>
                        <a:t>Problem</a:t>
                      </a:r>
                    </a:p>
                  </a:txBody>
                  <a:tcPr anchor="ctr"/>
                </a:tc>
                <a:tc>
                  <a:txBody>
                    <a:bodyPr/>
                    <a:lstStyle/>
                    <a:p>
                      <a:r>
                        <a:rPr lang="en-IN" sz="1600" dirty="0"/>
                        <a:t>Without HNM</a:t>
                      </a:r>
                    </a:p>
                  </a:txBody>
                  <a:tcPr anchor="ctr"/>
                </a:tc>
                <a:tc>
                  <a:txBody>
                    <a:bodyPr/>
                    <a:lstStyle/>
                    <a:p>
                      <a:r>
                        <a:rPr lang="en-IN" sz="1600" dirty="0"/>
                        <a:t>With HNM</a:t>
                      </a:r>
                    </a:p>
                  </a:txBody>
                  <a:tcPr anchor="ctr"/>
                </a:tc>
                <a:extLst>
                  <a:ext uri="{0D108BD9-81ED-4DB2-BD59-A6C34878D82A}">
                    <a16:rowId xmlns:a16="http://schemas.microsoft.com/office/drawing/2014/main" val="2118879095"/>
                  </a:ext>
                </a:extLst>
              </a:tr>
              <a:tr h="610630">
                <a:tc>
                  <a:txBody>
                    <a:bodyPr/>
                    <a:lstStyle/>
                    <a:p>
                      <a:r>
                        <a:rPr lang="en-IN" sz="1600"/>
                        <a:t>False Positives</a:t>
                      </a:r>
                    </a:p>
                  </a:txBody>
                  <a:tcPr anchor="ctr"/>
                </a:tc>
                <a:tc>
                  <a:txBody>
                    <a:bodyPr/>
                    <a:lstStyle/>
                    <a:p>
                      <a:r>
                        <a:rPr lang="en-IN" sz="1600" dirty="0"/>
                        <a:t>High (non-weapons misclassified)</a:t>
                      </a:r>
                    </a:p>
                  </a:txBody>
                  <a:tcPr anchor="ctr"/>
                </a:tc>
                <a:tc>
                  <a:txBody>
                    <a:bodyPr/>
                    <a:lstStyle/>
                    <a:p>
                      <a:r>
                        <a:rPr lang="en-IN" sz="1600"/>
                        <a:t>Reduced</a:t>
                      </a:r>
                    </a:p>
                  </a:txBody>
                  <a:tcPr anchor="ctr"/>
                </a:tc>
                <a:extLst>
                  <a:ext uri="{0D108BD9-81ED-4DB2-BD59-A6C34878D82A}">
                    <a16:rowId xmlns:a16="http://schemas.microsoft.com/office/drawing/2014/main" val="2620566977"/>
                  </a:ext>
                </a:extLst>
              </a:tr>
              <a:tr h="610630">
                <a:tc>
                  <a:txBody>
                    <a:bodyPr/>
                    <a:lstStyle/>
                    <a:p>
                      <a:r>
                        <a:rPr lang="en-IN" sz="1600"/>
                        <a:t>Model Robustness</a:t>
                      </a:r>
                    </a:p>
                  </a:txBody>
                  <a:tcPr anchor="ctr"/>
                </a:tc>
                <a:tc>
                  <a:txBody>
                    <a:bodyPr/>
                    <a:lstStyle/>
                    <a:p>
                      <a:r>
                        <a:rPr lang="en-IN" sz="1600"/>
                        <a:t>Poor in real environments</a:t>
                      </a:r>
                    </a:p>
                  </a:txBody>
                  <a:tcPr anchor="ctr"/>
                </a:tc>
                <a:tc>
                  <a:txBody>
                    <a:bodyPr/>
                    <a:lstStyle/>
                    <a:p>
                      <a:r>
                        <a:rPr lang="en-IN" sz="1600"/>
                        <a:t>Stronger generalization</a:t>
                      </a:r>
                    </a:p>
                  </a:txBody>
                  <a:tcPr anchor="ctr"/>
                </a:tc>
                <a:extLst>
                  <a:ext uri="{0D108BD9-81ED-4DB2-BD59-A6C34878D82A}">
                    <a16:rowId xmlns:a16="http://schemas.microsoft.com/office/drawing/2014/main" val="1584937364"/>
                  </a:ext>
                </a:extLst>
              </a:tr>
              <a:tr h="610630">
                <a:tc>
                  <a:txBody>
                    <a:bodyPr/>
                    <a:lstStyle/>
                    <a:p>
                      <a:r>
                        <a:rPr lang="en-IN" sz="1600"/>
                        <a:t>Weapon Detection Accuracy</a:t>
                      </a:r>
                    </a:p>
                  </a:txBody>
                  <a:tcPr anchor="ctr"/>
                </a:tc>
                <a:tc>
                  <a:txBody>
                    <a:bodyPr/>
                    <a:lstStyle/>
                    <a:p>
                      <a:r>
                        <a:rPr lang="en-IN" sz="1600"/>
                        <a:t>Lower (especially knives)</a:t>
                      </a:r>
                    </a:p>
                  </a:txBody>
                  <a:tcPr anchor="ctr"/>
                </a:tc>
                <a:tc>
                  <a:txBody>
                    <a:bodyPr/>
                    <a:lstStyle/>
                    <a:p>
                      <a:r>
                        <a:rPr lang="en-IN" sz="1600" dirty="0"/>
                        <a:t>Improved</a:t>
                      </a:r>
                    </a:p>
                  </a:txBody>
                  <a:tcPr anchor="ctr"/>
                </a:tc>
                <a:extLst>
                  <a:ext uri="{0D108BD9-81ED-4DB2-BD59-A6C34878D82A}">
                    <a16:rowId xmlns:a16="http://schemas.microsoft.com/office/drawing/2014/main" val="150600555"/>
                  </a:ext>
                </a:extLst>
              </a:tr>
              <a:tr h="610630">
                <a:tc>
                  <a:txBody>
                    <a:bodyPr/>
                    <a:lstStyle/>
                    <a:p>
                      <a:r>
                        <a:rPr lang="en-IN" sz="1600"/>
                        <a:t>Real-Time Performance</a:t>
                      </a:r>
                    </a:p>
                  </a:txBody>
                  <a:tcPr anchor="ctr"/>
                </a:tc>
                <a:tc>
                  <a:txBody>
                    <a:bodyPr/>
                    <a:lstStyle/>
                    <a:p>
                      <a:r>
                        <a:rPr lang="en-US" sz="1600"/>
                        <a:t>Lag due to incorrect alerts</a:t>
                      </a:r>
                    </a:p>
                  </a:txBody>
                  <a:tcPr anchor="ctr"/>
                </a:tc>
                <a:tc>
                  <a:txBody>
                    <a:bodyPr/>
                    <a:lstStyle/>
                    <a:p>
                      <a:r>
                        <a:rPr lang="en-IN" sz="1600" dirty="0"/>
                        <a:t>Faster &amp; precise</a:t>
                      </a:r>
                    </a:p>
                  </a:txBody>
                  <a:tcPr anchor="ctr"/>
                </a:tc>
                <a:extLst>
                  <a:ext uri="{0D108BD9-81ED-4DB2-BD59-A6C34878D82A}">
                    <a16:rowId xmlns:a16="http://schemas.microsoft.com/office/drawing/2014/main" val="1682831779"/>
                  </a:ext>
                </a:extLst>
              </a:tr>
            </a:tbl>
          </a:graphicData>
        </a:graphic>
      </p:graphicFrame>
      <p:sp>
        <p:nvSpPr>
          <p:cNvPr id="7" name="TextBox 6">
            <a:extLst>
              <a:ext uri="{FF2B5EF4-FFF2-40B4-BE49-F238E27FC236}">
                <a16:creationId xmlns:a16="http://schemas.microsoft.com/office/drawing/2014/main" id="{2376F9B7-23B8-220E-AB44-9B3DFF6A430B}"/>
              </a:ext>
            </a:extLst>
          </p:cNvPr>
          <p:cNvSpPr txBox="1"/>
          <p:nvPr/>
        </p:nvSpPr>
        <p:spPr>
          <a:xfrm>
            <a:off x="609600" y="1447328"/>
            <a:ext cx="7620000" cy="1200329"/>
          </a:xfrm>
          <a:prstGeom prst="rect">
            <a:avLst/>
          </a:prstGeom>
          <a:noFill/>
        </p:spPr>
        <p:txBody>
          <a:bodyPr wrap="square" rtlCol="0">
            <a:spAutoFit/>
          </a:bodyPr>
          <a:lstStyle/>
          <a:p>
            <a:pPr algn="just"/>
            <a:r>
              <a:rPr lang="en-US" dirty="0"/>
              <a:t>Hard Negative Mining is a </a:t>
            </a:r>
            <a:r>
              <a:rPr lang="en-US" b="1" dirty="0"/>
              <a:t>training strategy</a:t>
            </a:r>
            <a:r>
              <a:rPr lang="en-US" dirty="0"/>
              <a:t> used in object detection to </a:t>
            </a:r>
            <a:r>
              <a:rPr lang="en-US" b="1" dirty="0"/>
              <a:t>focus the model on the most difficult negative (non-object) examples</a:t>
            </a:r>
            <a:r>
              <a:rPr lang="en-US" dirty="0"/>
              <a:t>—those it often mistakes for actual objects (e.g., a metal spoon mistaken for a knife).</a:t>
            </a:r>
            <a:endParaRPr lang="en-IN" dirty="0"/>
          </a:p>
        </p:txBody>
      </p:sp>
    </p:spTree>
    <p:extLst>
      <p:ext uri="{BB962C8B-B14F-4D97-AF65-F5344CB8AC3E}">
        <p14:creationId xmlns:p14="http://schemas.microsoft.com/office/powerpoint/2010/main" val="3878192227"/>
      </p:ext>
    </p:extLst>
  </p:cSld>
  <p:clrMapOvr>
    <a:masterClrMapping/>
  </p:clrMapOvr>
</p:sld>
</file>

<file path=ppt/theme/theme1.xml><?xml version="1.0" encoding="utf-8"?>
<a:theme xmlns:a="http://schemas.openxmlformats.org/drawingml/2006/main" name="Facet">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1974</TotalTime>
  <Words>2160</Words>
  <Application>Microsoft Office PowerPoint</Application>
  <PresentationFormat>On-screen Show (4:3)</PresentationFormat>
  <Paragraphs>277</Paragraphs>
  <Slides>20</Slides>
  <Notes>6</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Arial</vt:lpstr>
      <vt:lpstr>Arial Unicode MS</vt:lpstr>
      <vt:lpstr>Calibri</vt:lpstr>
      <vt:lpstr>Cambria</vt:lpstr>
      <vt:lpstr>Canva Sans</vt:lpstr>
      <vt:lpstr>Times New Roman</vt:lpstr>
      <vt:lpstr>Trebuchet MS</vt:lpstr>
      <vt:lpstr>Wingdings</vt:lpstr>
      <vt:lpstr>Wingdings 3</vt:lpstr>
      <vt:lpstr>Facet</vt:lpstr>
      <vt:lpstr>PRISONSECURE: A SMART SURVEILLANCE SYSTEM FOR PRISONS USING DEEP LEARNING</vt:lpstr>
      <vt:lpstr>INTRODUCTION</vt:lpstr>
      <vt:lpstr>MOTIVATION </vt:lpstr>
      <vt:lpstr>PowerPoint Presentation</vt:lpstr>
      <vt:lpstr>LITERATURE SURVEY </vt:lpstr>
      <vt:lpstr>LITERATURE SURVEY </vt:lpstr>
      <vt:lpstr>METHODOLOGY</vt:lpstr>
      <vt:lpstr>DATA COLLECTION MODULE</vt:lpstr>
      <vt:lpstr>HARD NEGATIVE MINING</vt:lpstr>
      <vt:lpstr>WEAPON DETECTION MODULE</vt:lpstr>
      <vt:lpstr>WEAPON DETECTION MODULE</vt:lpstr>
      <vt:lpstr>FACIAL RECOGNITION MODULE</vt:lpstr>
      <vt:lpstr>FACIAL RECOGNITION MODULE</vt:lpstr>
      <vt:lpstr>ALERT DETECTION MODULE</vt:lpstr>
      <vt:lpstr>RESULTS &amp; DISCUSSION </vt:lpstr>
      <vt:lpstr>RESULTS &amp; DISCUSSION </vt:lpstr>
      <vt:lpstr>RESULTS &amp; DISCUSSION </vt:lpstr>
      <vt:lpstr>CONCLUSION </vt:lpstr>
      <vt:lpstr>FUTURE SCOPE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PRISONSECURE: A SMART SURVEILLANCE SYSTEM FOR PRISONS USING DEEP LEARNING</dc:title>
  <dc:creator>Aakash R P</dc:creator>
  <cp:lastModifiedBy>Aakash R P</cp:lastModifiedBy>
  <cp:revision>408</cp:revision>
  <dcterms:modified xsi:type="dcterms:W3CDTF">2025-07-14T19:27:36Z</dcterms:modified>
</cp:coreProperties>
</file>